
<file path=[Content_Types].xml><?xml version="1.0" encoding="utf-8"?>
<Types xmlns="http://schemas.openxmlformats.org/package/2006/content-types">
  <Default Extension="xml" ContentType="application/vnd.openxmlformats-package.core-properties+xml"/>
  <Default Extension="jpeg" ContentType="image/jpeg"/>
  <Default Extension="png" ContentType="image/png"/>
  <Default Extension="webp" ContentType="image/webp"/>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s/slide7.xml" ContentType="application/vnd.openxmlformats-officedocument.presentationml.slide+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Layouts/slideLayout1.xml" ContentType="application/vnd.openxmlformats-officedocument.presentationml.slideLayout+xml"/>
  <Override PartName="/ppt/slides/slide12.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slides/slide6.xml" ContentType="application/vnd.openxmlformats-officedocument.presentationml.slide+xml"/>
  <Override PartName="/ppt/slides/slide11.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heme/theme2.xml" ContentType="application/vnd.openxmlformats-officedocument.theme+xml"/>
  <Override PartName="/ppt/slides/slide5.xml" ContentType="application/vnd.openxmlformats-officedocument.presentationml.slide+xml"/>
  <Override PartName="/ppt/slides/slide10.xml" ContentType="application/vnd.openxmlformats-officedocument.presentationml.slide+xml"/>
  <Override PartName="/ppt/tableStyles.xml" ContentType="application/vnd.openxmlformats-officedocument.presentationml.tableStyles+xml"/>
  <Override PartName="/ppt/slides/slide4.xml" ContentType="application/vnd.openxmlformats-officedocument.presentationml.slide+xml"/>
  <Override PartName="/ppt/slides/slide14.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8.xml" ContentType="application/vnd.openxmlformats-officedocument.presentationml.slide+xml"/>
  <Override PartName="/ppt/slides/slide13.xml" ContentType="application/vnd.openxmlformats-officedocument.presentationml.slide+xml"/>
  <Override PartName="/ppt/viewProps.xml" ContentType="application/vnd.openxmlformats-officedocument.presentationml.viewProp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openxmlformats.org/officeDocument/2006/relationships/extended-properties" Target="/docProps/app.xml" Id="rId4"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4" r:id="rId14"/>
    <p:sldId id="268" r:id="rId15"/>
    <p:sldId id="269" r:id="rId16"/>
    <p:sldId id="272" r:id="rId17"/>
    <p:sldId id="273"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CFFFF"/>
    <a:srgbClr val="FDC3BD"/>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96" y="54"/>
      </p:cViewPr>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slide" Target="/ppt/slides/slide7.xml" Id="rId8" /><Relationship Type="http://schemas.openxmlformats.org/officeDocument/2006/relationships/slide" Target="/ppt/slides/slide12.xml" Id="rId13" /><Relationship Type="http://schemas.openxmlformats.org/officeDocument/2006/relationships/slide" Target="/ppt/slides/slide17.xml" Id="rId18" /><Relationship Type="http://schemas.openxmlformats.org/officeDocument/2006/relationships/slide" Target="/ppt/slides/slide2.xml" Id="rId3" /><Relationship Type="http://schemas.openxmlformats.org/officeDocument/2006/relationships/presProps" Target="/ppt/presProps.xml" Id="rId21" /><Relationship Type="http://schemas.openxmlformats.org/officeDocument/2006/relationships/slide" Target="/ppt/slides/slide6.xml" Id="rId7" /><Relationship Type="http://schemas.openxmlformats.org/officeDocument/2006/relationships/slide" Target="/ppt/slides/slide11.xml" Id="rId12" /><Relationship Type="http://schemas.openxmlformats.org/officeDocument/2006/relationships/slide" Target="/ppt/slides/slide16.xml" Id="rId17" /><Relationship Type="http://schemas.openxmlformats.org/officeDocument/2006/relationships/slide" Target="/ppt/slides/slide1.xml" Id="rId2" /><Relationship Type="http://schemas.openxmlformats.org/officeDocument/2006/relationships/slide" Target="/ppt/slides/slide15.xml" Id="rId16" /><Relationship Type="http://schemas.openxmlformats.org/officeDocument/2006/relationships/notesMaster" Target="/ppt/notesMasters/notesMaster1.xml" Id="rId20" /><Relationship Type="http://schemas.openxmlformats.org/officeDocument/2006/relationships/slideMaster" Target="/ppt/slideMasters/slideMaster1.xml" Id="rId1" /><Relationship Type="http://schemas.openxmlformats.org/officeDocument/2006/relationships/slide" Target="/ppt/slides/slide5.xml" Id="rId6" /><Relationship Type="http://schemas.openxmlformats.org/officeDocument/2006/relationships/slide" Target="/ppt/slides/slide10.xml" Id="rId11" /><Relationship Type="http://schemas.openxmlformats.org/officeDocument/2006/relationships/tableStyles" Target="/ppt/tableStyles.xml" Id="rId24" /><Relationship Type="http://schemas.openxmlformats.org/officeDocument/2006/relationships/slide" Target="/ppt/slides/slide4.xml" Id="rId5" /><Relationship Type="http://schemas.openxmlformats.org/officeDocument/2006/relationships/slide" Target="/ppt/slides/slide14.xml" Id="rId15" /><Relationship Type="http://schemas.openxmlformats.org/officeDocument/2006/relationships/theme" Target="/ppt/theme/theme1.xml" Id="rId23" /><Relationship Type="http://schemas.openxmlformats.org/officeDocument/2006/relationships/slide" Target="/ppt/slides/slide9.xml" Id="rId10" /><Relationship Type="http://schemas.openxmlformats.org/officeDocument/2006/relationships/slide" Target="/ppt/slides/slide18.xml" Id="rId19" /><Relationship Type="http://schemas.openxmlformats.org/officeDocument/2006/relationships/slide" Target="/ppt/slides/slide3.xml" Id="rId4" /><Relationship Type="http://schemas.openxmlformats.org/officeDocument/2006/relationships/slide" Target="/ppt/slides/slide8.xml" Id="rId9" /><Relationship Type="http://schemas.openxmlformats.org/officeDocument/2006/relationships/slide" Target="/ppt/slides/slide13.xml" Id="rId14" /><Relationship Type="http://schemas.openxmlformats.org/officeDocument/2006/relationships/viewProps" Target="/ppt/viewProps.xml" Id="rId22" /></Relationships>
</file>

<file path=ppt/notesMasters/_rels/notesMaster1.xml.rels>&#65279;<?xml version="1.0" encoding="utf-8"?><Relationships xmlns="http://schemas.openxmlformats.org/package/2006/relationships"><Relationship Type="http://schemas.openxmlformats.org/officeDocument/2006/relationships/theme" Target="/ppt/theme/theme2.xml" Id="rId1"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2BCD8-922B-498A-A427-26E79B6475CA}" type="datetimeFigureOut">
              <a:rPr lang="en-IN" smtClean="0"/>
              <a:t>05-03-2024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2B3452-EC24-4884-B150-A88AA6487A2E}" type="slidenum">
              <a:rPr lang="en-IN" smtClean="0"/>
              <a:t>‹#›</a:t>
            </a:fld>
            <a:endParaRPr lang="en-IN"/>
          </a:p>
        </p:txBody>
      </p:sp>
    </p:spTree>
    <p:extLst>
      <p:ext uri="{BB962C8B-B14F-4D97-AF65-F5344CB8AC3E}">
        <p14:creationId xmlns:p14="http://schemas.microsoft.com/office/powerpoint/2010/main" val="1638278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_rels/slideLayout2.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7E217-B26B-0F77-4780-603FB2A1A8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76B452A-8A07-DF68-6525-8A1CD662F6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0E15758-4383-68EC-A43F-464697F86EB6}"/>
              </a:ext>
            </a:extLst>
          </p:cNvPr>
          <p:cNvSpPr>
            <a:spLocks noGrp="1"/>
          </p:cNvSpPr>
          <p:nvPr>
            <p:ph type="dt" sz="half" idx="10"/>
          </p:nvPr>
        </p:nvSpPr>
        <p:spPr/>
        <p:txBody>
          <a:bodyPr/>
          <a:lstStyle/>
          <a:p>
            <a:fld id="{47D4A8F5-0DDD-4552-8BF5-B1794BEC5567}" type="datetimeFigureOut">
              <a:rPr lang="en-IN" smtClean="0"/>
              <a:t>05-03-2024</a:t>
            </a:fld>
            <a:endParaRPr lang="en-IN"/>
          </a:p>
        </p:txBody>
      </p:sp>
      <p:sp>
        <p:nvSpPr>
          <p:cNvPr id="5" name="Footer Placeholder 4">
            <a:extLst>
              <a:ext uri="{FF2B5EF4-FFF2-40B4-BE49-F238E27FC236}">
                <a16:creationId xmlns:a16="http://schemas.microsoft.com/office/drawing/2014/main" id="{0E716208-CEF1-C597-F420-34CB9A2CFE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9B4E38-421E-D52D-E87E-3D7B246D7941}"/>
              </a:ext>
            </a:extLst>
          </p:cNvPr>
          <p:cNvSpPr>
            <a:spLocks noGrp="1"/>
          </p:cNvSpPr>
          <p:nvPr>
            <p:ph type="sldNum" sz="quarter" idx="12"/>
          </p:nvPr>
        </p:nvSpPr>
        <p:spPr/>
        <p:txBody>
          <a:bodyPr/>
          <a:lstStyle/>
          <a:p>
            <a:fld id="{D16D7D9B-47E6-45FC-9AAD-CFB10AEA955A}" type="slidenum">
              <a:rPr lang="en-IN" smtClean="0"/>
              <a:t>‹#›</a:t>
            </a:fld>
            <a:endParaRPr lang="en-IN"/>
          </a:p>
        </p:txBody>
      </p:sp>
    </p:spTree>
    <p:extLst>
      <p:ext uri="{BB962C8B-B14F-4D97-AF65-F5344CB8AC3E}">
        <p14:creationId xmlns:p14="http://schemas.microsoft.com/office/powerpoint/2010/main" val="1335651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5F424-E093-7EC2-7380-ABAEE6EE91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AC06B84-65DC-048E-865A-687939B4DB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065655-CBD0-13DF-E93E-16E7868287C1}"/>
              </a:ext>
            </a:extLst>
          </p:cNvPr>
          <p:cNvSpPr>
            <a:spLocks noGrp="1"/>
          </p:cNvSpPr>
          <p:nvPr>
            <p:ph type="dt" sz="half" idx="10"/>
          </p:nvPr>
        </p:nvSpPr>
        <p:spPr/>
        <p:txBody>
          <a:bodyPr/>
          <a:lstStyle/>
          <a:p>
            <a:fld id="{47D4A8F5-0DDD-4552-8BF5-B1794BEC5567}" type="datetimeFigureOut">
              <a:rPr lang="en-IN" smtClean="0"/>
              <a:t>05-03-2024</a:t>
            </a:fld>
            <a:endParaRPr lang="en-IN"/>
          </a:p>
        </p:txBody>
      </p:sp>
      <p:sp>
        <p:nvSpPr>
          <p:cNvPr id="5" name="Footer Placeholder 4">
            <a:extLst>
              <a:ext uri="{FF2B5EF4-FFF2-40B4-BE49-F238E27FC236}">
                <a16:creationId xmlns:a16="http://schemas.microsoft.com/office/drawing/2014/main" id="{FB04547F-06A5-CD5C-5EB0-1DA5F56998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E4BDA2-7202-5272-71F0-AB14AC36B8B1}"/>
              </a:ext>
            </a:extLst>
          </p:cNvPr>
          <p:cNvSpPr>
            <a:spLocks noGrp="1"/>
          </p:cNvSpPr>
          <p:nvPr>
            <p:ph type="sldNum" sz="quarter" idx="12"/>
          </p:nvPr>
        </p:nvSpPr>
        <p:spPr/>
        <p:txBody>
          <a:bodyPr/>
          <a:lstStyle/>
          <a:p>
            <a:fld id="{D16D7D9B-47E6-45FC-9AAD-CFB10AEA955A}" type="slidenum">
              <a:rPr lang="en-IN" smtClean="0"/>
              <a:t>‹#›</a:t>
            </a:fld>
            <a:endParaRPr lang="en-IN"/>
          </a:p>
        </p:txBody>
      </p:sp>
    </p:spTree>
    <p:extLst>
      <p:ext uri="{BB962C8B-B14F-4D97-AF65-F5344CB8AC3E}">
        <p14:creationId xmlns:p14="http://schemas.microsoft.com/office/powerpoint/2010/main" val="515105052"/>
      </p:ext>
    </p:extLst>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theme/theme1.xml" Id="rId12" /><Relationship Type="http://schemas.openxmlformats.org/officeDocument/2006/relationships/slideLayout" Target="/ppt/slideLayouts/slideLayout2.xml" Id="rId2" /><Relationship Type="http://schemas.openxmlformats.org/officeDocument/2006/relationships/slideLayout" Target="/ppt/slideLayouts/slideLayout1.xml" Id="rId1" /></Relationships>
</file>

<file path=ppt/slideMasters/slideMaster1.xml><?xml version="1.0" encoding="utf-8"?>
<p:sldMaster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FF43AD-7A0B-224D-874F-3B72CFB391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7C633C-164D-1DC3-0089-021D258D38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DFC1CB-7A9A-56B7-590A-4526B359A8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D4A8F5-0DDD-4552-8BF5-B1794BEC5567}" type="datetimeFigureOut">
              <a:rPr lang="en-IN" smtClean="0"/>
              <a:t>05-03-2024</a:t>
            </a:fld>
            <a:endParaRPr lang="en-IN"/>
          </a:p>
        </p:txBody>
      </p:sp>
      <p:sp>
        <p:nvSpPr>
          <p:cNvPr id="5" name="Footer Placeholder 4">
            <a:extLst>
              <a:ext uri="{FF2B5EF4-FFF2-40B4-BE49-F238E27FC236}">
                <a16:creationId xmlns:a16="http://schemas.microsoft.com/office/drawing/2014/main" id="{B5C3D89B-ABD6-C55F-DB50-FE48E4F26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0C73382-7A27-319F-1758-DE5E702EB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6D7D9B-47E6-45FC-9AAD-CFB10AEA955A}" type="slidenum">
              <a:rPr lang="en-IN" smtClean="0"/>
              <a:t>‹#›</a:t>
            </a:fld>
            <a:endParaRPr lang="en-IN"/>
          </a:p>
        </p:txBody>
      </p:sp>
    </p:spTree>
    <p:extLst>
      <p:ext uri="{BB962C8B-B14F-4D97-AF65-F5344CB8AC3E}">
        <p14:creationId xmlns:p14="http://schemas.microsoft.com/office/powerpoint/2010/main" val="531638227"/>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ppt/media/image1.jpg" Id="rId2" /><Relationship Type="http://schemas.openxmlformats.org/officeDocument/2006/relationships/slideLayout" Target="/ppt/slideLayouts/slideLayout1.xml" Id="rId1" /></Relationships>
</file>

<file path=ppt/slides/_rels/slide10.xml.rels>&#65279;<?xml version="1.0" encoding="utf-8"?><Relationships xmlns="http://schemas.openxmlformats.org/package/2006/relationships"><Relationship Type="http://schemas.openxmlformats.org/officeDocument/2006/relationships/image" Target="/ppt/media/image12.png" Id="rId2" /><Relationship Type="http://schemas.openxmlformats.org/officeDocument/2006/relationships/slideLayout" Target="/ppt/slideLayouts/slideLayout2.xml" Id="rId1" /></Relationships>
</file>

<file path=ppt/slides/_rels/slide11.xml.rels>&#65279;<?xml version="1.0" encoding="utf-8"?><Relationships xmlns="http://schemas.openxmlformats.org/package/2006/relationships"><Relationship Type="http://schemas.openxmlformats.org/officeDocument/2006/relationships/image" Target="/ppt/media/image14.gif" Id="rId3" /><Relationship Type="http://schemas.openxmlformats.org/officeDocument/2006/relationships/image" Target="/ppt/media/image13.gif" Id="rId2" /><Relationship Type="http://schemas.openxmlformats.org/officeDocument/2006/relationships/slideLayout" Target="/ppt/slideLayouts/slideLayout2.xml" Id="rId1" /></Relationships>
</file>

<file path=ppt/slides/_rels/slide12.xml.rels>&#65279;<?xml version="1.0" encoding="utf-8"?><Relationships xmlns="http://schemas.openxmlformats.org/package/2006/relationships"><Relationship Type="http://schemas.openxmlformats.org/officeDocument/2006/relationships/image" Target="/ppt/media/image16.png" Id="rId3" /><Relationship Type="http://schemas.openxmlformats.org/officeDocument/2006/relationships/image" Target="/ppt/media/image15.webp" Id="rId2" /><Relationship Type="http://schemas.openxmlformats.org/officeDocument/2006/relationships/slideLayout" Target="/ppt/slideLayouts/slideLayout2.xml" Id="rId1" /></Relationships>
</file>

<file path=ppt/slides/_rels/slide13.xml.rels>&#65279;<?xml version="1.0" encoding="utf-8"?><Relationships xmlns="http://schemas.openxmlformats.org/package/2006/relationships"><Relationship Type="http://schemas.openxmlformats.org/officeDocument/2006/relationships/image" Target="/ppt/media/image18.png" Id="rId3" /><Relationship Type="http://schemas.openxmlformats.org/officeDocument/2006/relationships/image" Target="/ppt/media/image17.png" Id="rId2" /><Relationship Type="http://schemas.openxmlformats.org/officeDocument/2006/relationships/slideLayout" Target="/ppt/slideLayouts/slideLayout2.xml" Id="rId1" /></Relationships>
</file>

<file path=ppt/slides/_rels/slide14.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5.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16.xml.rels>&#65279;<?xml version="1.0" encoding="utf-8"?><Relationships xmlns="http://schemas.openxmlformats.org/package/2006/relationships"><Relationship Type="http://schemas.openxmlformats.org/officeDocument/2006/relationships/image" Target="/ppt/media/image19.jpeg" Id="rId2" /><Relationship Type="http://schemas.openxmlformats.org/officeDocument/2006/relationships/slideLayout" Target="/ppt/slideLayouts/slideLayout2.xml" Id="rId1" /></Relationships>
</file>

<file path=ppt/slides/_rels/slide17.xml.rels>&#65279;<?xml version="1.0" encoding="utf-8"?><Relationships xmlns="http://schemas.openxmlformats.org/package/2006/relationships"><Relationship Type="http://schemas.openxmlformats.org/officeDocument/2006/relationships/image" Target="/ppt/media/image20.jpg" Id="rId2" /><Relationship Type="http://schemas.openxmlformats.org/officeDocument/2006/relationships/slideLayout" Target="/ppt/slideLayouts/slideLayout2.xml" Id="rId1" /></Relationships>
</file>

<file path=ppt/slides/_rels/slide18.xml.rels>&#65279;<?xml version="1.0" encoding="utf-8"?><Relationships xmlns="http://schemas.openxmlformats.org/package/2006/relationships"><Relationship Type="http://schemas.openxmlformats.org/officeDocument/2006/relationships/image" Target="/ppt/media/image21.jpg" Id="rId2" /><Relationship Type="http://schemas.openxmlformats.org/officeDocument/2006/relationships/slideLayout" Target="/ppt/slideLayouts/slideLayout2.xml" Id="rId1" /></Relationships>
</file>

<file path=ppt/slides/_rels/slide2.xml.rels>&#65279;<?xml version="1.0" encoding="utf-8"?><Relationships xmlns="http://schemas.openxmlformats.org/package/2006/relationships"><Relationship Type="http://schemas.openxmlformats.org/officeDocument/2006/relationships/image" Target="/ppt/media/image2.jpeg" Id="rId2" /><Relationship Type="http://schemas.openxmlformats.org/officeDocument/2006/relationships/slideLayout" Target="/ppt/slideLayouts/slideLayout2.xml" Id="rId1" /></Relationships>
</file>

<file path=ppt/slides/_rels/slide3.xml.rels>&#65279;<?xml version="1.0" encoding="utf-8"?><Relationships xmlns="http://schemas.openxmlformats.org/package/2006/relationships"><Relationship Type="http://schemas.openxmlformats.org/officeDocument/2006/relationships/image" Target="/ppt/media/image3.png" Id="rId2" /><Relationship Type="http://schemas.openxmlformats.org/officeDocument/2006/relationships/slideLayout" Target="/ppt/slideLayouts/slideLayout2.xml" Id="rId1" /></Relationships>
</file>

<file path=ppt/slides/_rels/slide4.xml.rels>&#65279;<?xml version="1.0" encoding="utf-8"?><Relationships xmlns="http://schemas.openxmlformats.org/package/2006/relationships"><Relationship Type="http://schemas.openxmlformats.org/officeDocument/2006/relationships/image" Target="/ppt/media/image4.gif" Id="rId2" /><Relationship Type="http://schemas.openxmlformats.org/officeDocument/2006/relationships/slideLayout" Target="/ppt/slideLayouts/slideLayout2.xml" Id="rId1" /></Relationships>
</file>

<file path=ppt/slides/_rels/slide5.xml.rels>&#65279;<?xml version="1.0" encoding="utf-8"?><Relationships xmlns="http://schemas.openxmlformats.org/package/2006/relationships"><Relationship Type="http://schemas.openxmlformats.org/officeDocument/2006/relationships/image" Target="/ppt/media/image5.png" Id="rId2" /><Relationship Type="http://schemas.openxmlformats.org/officeDocument/2006/relationships/slideLayout" Target="/ppt/slideLayouts/slideLayout2.xml" Id="rId1" /></Relationships>
</file>

<file path=ppt/slides/_rels/slide6.xml.rels>&#65279;<?xml version="1.0" encoding="utf-8"?><Relationships xmlns="http://schemas.openxmlformats.org/package/2006/relationships"><Relationship Type="http://schemas.openxmlformats.org/officeDocument/2006/relationships/image" Target="/ppt/media/image6.png" Id="rId2" /><Relationship Type="http://schemas.openxmlformats.org/officeDocument/2006/relationships/slideLayout" Target="/ppt/slideLayouts/slideLayout2.xml" Id="rId1" /></Relationships>
</file>

<file path=ppt/slides/_rels/slide7.xml.rels>&#65279;<?xml version="1.0" encoding="utf-8"?><Relationships xmlns="http://schemas.openxmlformats.org/package/2006/relationships"><Relationship Type="http://schemas.openxmlformats.org/officeDocument/2006/relationships/slideLayout" Target="/ppt/slideLayouts/slideLayout2.xml" Id="rId1" /></Relationships>
</file>

<file path=ppt/slides/_rels/slide8.xml.rels>&#65279;<?xml version="1.0" encoding="utf-8"?><Relationships xmlns="http://schemas.openxmlformats.org/package/2006/relationships"><Relationship Type="http://schemas.openxmlformats.org/officeDocument/2006/relationships/image" Target="/ppt/media/image8.png" Id="rId3" /><Relationship Type="http://schemas.openxmlformats.org/officeDocument/2006/relationships/image" Target="/ppt/media/image7.png" Id="rId2" /><Relationship Type="http://schemas.openxmlformats.org/officeDocument/2006/relationships/slideLayout" Target="/ppt/slideLayouts/slideLayout2.xml" Id="rId1" /><Relationship Type="http://schemas.openxmlformats.org/officeDocument/2006/relationships/image" Target="/ppt/media/image11.jpg" Id="rId6" /><Relationship Type="http://schemas.openxmlformats.org/officeDocument/2006/relationships/image" Target="/ppt/media/image10.png" Id="rId5" /><Relationship Type="http://schemas.openxmlformats.org/officeDocument/2006/relationships/image" Target="/ppt/media/image9.png" Id="rId4" /></Relationships>
</file>

<file path=ppt/slides/_rels/slide9.xml.rels>&#65279;<?xml version="1.0" encoding="utf-8"?><Relationships xmlns="http://schemas.openxmlformats.org/package/2006/relationships"><Relationship Type="http://schemas.openxmlformats.org/officeDocument/2006/relationships/slideLayout" Target="/ppt/slideLayouts/slideLayout2.xml" Id="rId1"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F3ADD-4145-1B78-3219-F59C58B3E99A}"/>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EB82F0C6-C9DA-E1FD-3022-5D47D1FBFA03}"/>
              </a:ext>
            </a:extLst>
          </p:cNvPr>
          <p:cNvSpPr>
            <a:spLocks noGrp="1"/>
          </p:cNvSpPr>
          <p:nvPr>
            <p:ph type="subTitle" idx="1"/>
          </p:nvPr>
        </p:nvSpPr>
        <p:spPr/>
        <p:txBody>
          <a:bodyPr/>
          <a:lstStyle/>
          <a:p>
            <a:endParaRPr lang="en-IN" dirty="0"/>
          </a:p>
        </p:txBody>
      </p:sp>
      <p:sp>
        <p:nvSpPr>
          <p:cNvPr id="6" name="TextBox 5">
            <a:extLst>
              <a:ext uri="{FF2B5EF4-FFF2-40B4-BE49-F238E27FC236}">
                <a16:creationId xmlns:a16="http://schemas.microsoft.com/office/drawing/2014/main" id="{67F609AC-CC82-44BE-1C61-E4858F112B96}"/>
              </a:ext>
            </a:extLst>
          </p:cNvPr>
          <p:cNvSpPr txBox="1"/>
          <p:nvPr/>
        </p:nvSpPr>
        <p:spPr>
          <a:xfrm>
            <a:off x="3500716" y="1617117"/>
            <a:ext cx="5190565" cy="769441"/>
          </a:xfrm>
          <a:prstGeom prst="rect">
            <a:avLst/>
          </a:prstGeom>
          <a:noFill/>
        </p:spPr>
        <p:txBody>
          <a:bodyPr wrap="square" rtlCol="0">
            <a:spAutoFit/>
          </a:bodyPr>
          <a:lstStyle/>
          <a:p>
            <a:r>
              <a:rPr lang="en-US" sz="4400" dirty="0">
                <a:solidFill>
                  <a:schemeClr val="bg1"/>
                </a:solidFill>
              </a:rPr>
              <a:t>INTERNET OF THINGS</a:t>
            </a:r>
            <a:endParaRPr lang="en-IN" sz="4400" dirty="0">
              <a:solidFill>
                <a:schemeClr val="bg1"/>
              </a:solidFill>
            </a:endParaRPr>
          </a:p>
        </p:txBody>
      </p:sp>
      <p:pic>
        <p:nvPicPr>
          <p:cNvPr id="8" name="Picture 7">
            <a:extLst>
              <a:ext uri="{FF2B5EF4-FFF2-40B4-BE49-F238E27FC236}">
                <a16:creationId xmlns:a16="http://schemas.microsoft.com/office/drawing/2014/main" id="{698E83F5-3B8E-98E7-594F-EB84A20FCA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01062"/>
          </a:xfrm>
          <a:prstGeom prst="rect">
            <a:avLst/>
          </a:prstGeom>
        </p:spPr>
      </p:pic>
      <p:sp>
        <p:nvSpPr>
          <p:cNvPr id="9" name="TextBox 8">
            <a:extLst>
              <a:ext uri="{FF2B5EF4-FFF2-40B4-BE49-F238E27FC236}">
                <a16:creationId xmlns:a16="http://schemas.microsoft.com/office/drawing/2014/main" id="{0EC4FBB0-A73D-D2DA-267E-FC8063482F6F}"/>
              </a:ext>
            </a:extLst>
          </p:cNvPr>
          <p:cNvSpPr txBox="1"/>
          <p:nvPr/>
        </p:nvSpPr>
        <p:spPr>
          <a:xfrm>
            <a:off x="2615311" y="3002131"/>
            <a:ext cx="6961374" cy="101566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w="76200">
            <a:solidFill>
              <a:schemeClr val="bg2">
                <a:lumMod val="75000"/>
              </a:schemeClr>
            </a:solid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US" sz="6000" b="1" dirty="0">
                <a:latin typeface="Candara Light" panose="020E0502030303020204" pitchFamily="34" charset="0"/>
              </a:rPr>
              <a:t>INTERNET OF THINGS</a:t>
            </a:r>
            <a:endParaRPr lang="en-IN" sz="6000" b="1" dirty="0">
              <a:latin typeface="Candara Light" panose="020E0502030303020204" pitchFamily="34" charset="0"/>
            </a:endParaRPr>
          </a:p>
        </p:txBody>
      </p:sp>
      <p:sp>
        <p:nvSpPr>
          <p:cNvPr id="10" name="TextBox 9">
            <a:extLst>
              <a:ext uri="{FF2B5EF4-FFF2-40B4-BE49-F238E27FC236}">
                <a16:creationId xmlns:a16="http://schemas.microsoft.com/office/drawing/2014/main" id="{D73C0DA1-906C-95DD-B2B1-05134CEF609E}"/>
              </a:ext>
            </a:extLst>
          </p:cNvPr>
          <p:cNvSpPr txBox="1"/>
          <p:nvPr/>
        </p:nvSpPr>
        <p:spPr>
          <a:xfrm>
            <a:off x="0" y="6070065"/>
            <a:ext cx="3902910" cy="830997"/>
          </a:xfrm>
          <a:prstGeom prst="rect">
            <a:avLst/>
          </a:prstGeom>
          <a:noFill/>
          <a:ln w="3175">
            <a:solidFill>
              <a:schemeClr val="tx1"/>
            </a:solidFill>
          </a:ln>
        </p:spPr>
        <p:txBody>
          <a:bodyPr wrap="square" rtlCol="0">
            <a:spAutoFit/>
          </a:bodyPr>
          <a:lstStyle/>
          <a:p>
            <a:r>
              <a:rPr lang="en-US" sz="2400" dirty="0">
                <a:ln w="0"/>
                <a:effectLst>
                  <a:outerShdw blurRad="38100" dist="19050" dir="2700000" algn="tl" rotWithShape="0">
                    <a:schemeClr val="dk1">
                      <a:alpha val="40000"/>
                    </a:schemeClr>
                  </a:outerShdw>
                </a:effectLst>
                <a:latin typeface="Bahnschrift SemiBold SemiConden" panose="020B0502040204020203" pitchFamily="34" charset="0"/>
              </a:rPr>
              <a:t>Presented By- </a:t>
            </a:r>
            <a:r>
              <a:rPr lang="en-US" sz="2400" dirty="0" err="1">
                <a:ln w="0"/>
                <a:effectLst>
                  <a:outerShdw blurRad="38100" dist="19050" dir="2700000" algn="tl" rotWithShape="0">
                    <a:schemeClr val="dk1">
                      <a:alpha val="40000"/>
                    </a:schemeClr>
                  </a:outerShdw>
                </a:effectLst>
                <a:latin typeface="Bahnschrift SemiBold SemiConden" panose="020B0502040204020203" pitchFamily="34" charset="0"/>
              </a:rPr>
              <a:t>Sarfraj</a:t>
            </a:r>
            <a:r>
              <a:rPr lang="en-US" sz="2400" dirty="0">
                <a:ln w="0"/>
                <a:effectLst>
                  <a:outerShdw blurRad="38100" dist="19050" dir="2700000" algn="tl" rotWithShape="0">
                    <a:schemeClr val="dk1">
                      <a:alpha val="40000"/>
                    </a:schemeClr>
                  </a:outerShdw>
                </a:effectLst>
                <a:latin typeface="Bahnschrift SemiBold SemiConden" panose="020B0502040204020203" pitchFamily="34" charset="0"/>
              </a:rPr>
              <a:t> Patel</a:t>
            </a:r>
          </a:p>
          <a:p>
            <a:r>
              <a:rPr lang="en-IN" sz="2400" dirty="0">
                <a:ln w="0"/>
                <a:effectLst>
                  <a:outerShdw blurRad="38100" dist="19050" dir="2700000" algn="tl" rotWithShape="0">
                    <a:schemeClr val="dk1">
                      <a:alpha val="40000"/>
                    </a:schemeClr>
                  </a:outerShdw>
                </a:effectLst>
                <a:latin typeface="Bahnschrift SemiBold SemiConden" panose="020B0502040204020203" pitchFamily="34" charset="0"/>
              </a:rPr>
              <a:t>                         (</a:t>
            </a:r>
            <a:r>
              <a:rPr lang="en-IN" sz="2400" dirty="0" err="1">
                <a:ln w="0"/>
                <a:effectLst>
                  <a:outerShdw blurRad="38100" dist="19050" dir="2700000" algn="tl" rotWithShape="0">
                    <a:schemeClr val="dk1">
                      <a:alpha val="40000"/>
                    </a:schemeClr>
                  </a:outerShdw>
                </a:effectLst>
                <a:latin typeface="Bahnschrift SemiBold SemiConden" panose="020B0502040204020203" pitchFamily="34" charset="0"/>
              </a:rPr>
              <a:t>B.Tech</a:t>
            </a:r>
            <a:r>
              <a:rPr lang="en-IN" sz="2400" dirty="0">
                <a:ln w="0"/>
                <a:effectLst>
                  <a:outerShdw blurRad="38100" dist="19050" dir="2700000" algn="tl" rotWithShape="0">
                    <a:schemeClr val="dk1">
                      <a:alpha val="40000"/>
                    </a:schemeClr>
                  </a:outerShdw>
                </a:effectLst>
                <a:latin typeface="Bahnschrift SemiBold SemiConden" panose="020B0502040204020203" pitchFamily="34" charset="0"/>
              </a:rPr>
              <a:t> CSE)</a:t>
            </a:r>
          </a:p>
        </p:txBody>
      </p:sp>
    </p:spTree>
    <p:extLst>
      <p:ext uri="{BB962C8B-B14F-4D97-AF65-F5344CB8AC3E}">
        <p14:creationId xmlns:p14="http://schemas.microsoft.com/office/powerpoint/2010/main" val="2010725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IoT ( Internet of Things) Works ? Step By Step Process Explained!">
            <a:extLst>
              <a:ext uri="{FF2B5EF4-FFF2-40B4-BE49-F238E27FC236}">
                <a16:creationId xmlns:a16="http://schemas.microsoft.com/office/drawing/2014/main" id="{66EB7BEF-E6BD-329A-AEB9-07307E02C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flipV="1">
            <a:off x="2043563" y="1"/>
            <a:ext cx="7006307" cy="29314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1B5FD2A-448D-D76F-653E-8AD3B3A90228}"/>
              </a:ext>
            </a:extLst>
          </p:cNvPr>
          <p:cNvSpPr txBox="1"/>
          <p:nvPr/>
        </p:nvSpPr>
        <p:spPr>
          <a:xfrm>
            <a:off x="0" y="2931459"/>
            <a:ext cx="12192000" cy="4108817"/>
          </a:xfrm>
          <a:prstGeom prst="rect">
            <a:avLst/>
          </a:prstGeom>
          <a:noFill/>
        </p:spPr>
        <p:txBody>
          <a:bodyPr wrap="square" rtlCol="0">
            <a:spAutoFit/>
          </a:bodyPr>
          <a:lstStyle/>
          <a:p>
            <a:pPr algn="l" fontAlgn="base"/>
            <a:r>
              <a:rPr lang="en-US" sz="2700" b="1" i="0" dirty="0">
                <a:solidFill>
                  <a:schemeClr val="accent1">
                    <a:lumMod val="50000"/>
                  </a:schemeClr>
                </a:solidFill>
                <a:effectLst/>
              </a:rPr>
              <a:t>The data processing cycle consists of three stages: Input (Data), Processing (+ Storage), and Output (information).</a:t>
            </a:r>
          </a:p>
          <a:p>
            <a:pPr algn="l" fontAlgn="base"/>
            <a:r>
              <a:rPr lang="en-US" sz="2700" b="1" dirty="0">
                <a:solidFill>
                  <a:schemeClr val="accent1">
                    <a:lumMod val="50000"/>
                  </a:schemeClr>
                </a:solidFill>
              </a:rPr>
              <a:t>In the </a:t>
            </a:r>
            <a:r>
              <a:rPr lang="en-US" sz="2700" b="1" dirty="0">
                <a:solidFill>
                  <a:srgbClr val="FF0000"/>
                </a:solidFill>
              </a:rPr>
              <a:t>first stage</a:t>
            </a:r>
            <a:r>
              <a:rPr lang="en-US" sz="2700" b="1" i="0" dirty="0">
                <a:solidFill>
                  <a:schemeClr val="accent1">
                    <a:lumMod val="50000"/>
                  </a:schemeClr>
                </a:solidFill>
                <a:effectLst/>
              </a:rPr>
              <a:t> where data is collected and converted into a machine-readable form.</a:t>
            </a:r>
          </a:p>
          <a:p>
            <a:pPr algn="l" fontAlgn="base"/>
            <a:r>
              <a:rPr lang="en-US" sz="2700" b="1" i="0" dirty="0">
                <a:solidFill>
                  <a:schemeClr val="accent1">
                    <a:lumMod val="50000"/>
                  </a:schemeClr>
                </a:solidFill>
                <a:effectLst/>
              </a:rPr>
              <a:t>The </a:t>
            </a:r>
            <a:r>
              <a:rPr lang="en-US" sz="2700" b="1" i="0" dirty="0">
                <a:solidFill>
                  <a:srgbClr val="FF0000"/>
                </a:solidFill>
                <a:effectLst/>
              </a:rPr>
              <a:t>second stage </a:t>
            </a:r>
            <a:r>
              <a:rPr lang="en-US" sz="2700" b="1" i="0" dirty="0">
                <a:solidFill>
                  <a:schemeClr val="accent1">
                    <a:lumMod val="50000"/>
                  </a:schemeClr>
                </a:solidFill>
                <a:effectLst/>
              </a:rPr>
              <a:t>is processing. It is where data is classified into groups, arranged in an order (for example: alphabetical) and calculated (via arithmetic and logical operations).</a:t>
            </a:r>
          </a:p>
          <a:p>
            <a:pPr algn="l" fontAlgn="base"/>
            <a:r>
              <a:rPr lang="en-US" sz="2700" b="1" i="0" dirty="0">
                <a:solidFill>
                  <a:schemeClr val="accent1">
                    <a:lumMod val="50000"/>
                  </a:schemeClr>
                </a:solidFill>
                <a:effectLst/>
              </a:rPr>
              <a:t>At the </a:t>
            </a:r>
            <a:r>
              <a:rPr lang="en-US" sz="2700" b="1" i="0" dirty="0">
                <a:solidFill>
                  <a:srgbClr val="FF0000"/>
                </a:solidFill>
                <a:effectLst/>
              </a:rPr>
              <a:t>third stage</a:t>
            </a:r>
            <a:r>
              <a:rPr lang="en-US" sz="2700" b="1" i="0" dirty="0">
                <a:solidFill>
                  <a:schemeClr val="accent1">
                    <a:lumMod val="50000"/>
                  </a:schemeClr>
                </a:solidFill>
                <a:effectLst/>
              </a:rPr>
              <a:t>, the data is converted into human-readable form.</a:t>
            </a:r>
          </a:p>
          <a:p>
            <a:pPr algn="l" fontAlgn="base"/>
            <a:r>
              <a:rPr lang="en-US" sz="2700" b="1" i="0" dirty="0">
                <a:solidFill>
                  <a:schemeClr val="accent1">
                    <a:lumMod val="50000"/>
                  </a:schemeClr>
                </a:solidFill>
                <a:effectLst/>
              </a:rPr>
              <a:t>During the data processing cycle, the information is stored for future use.</a:t>
            </a:r>
          </a:p>
          <a:p>
            <a:endParaRPr lang="en-IN" dirty="0"/>
          </a:p>
        </p:txBody>
      </p:sp>
    </p:spTree>
    <p:extLst>
      <p:ext uri="{BB962C8B-B14F-4D97-AF65-F5344CB8AC3E}">
        <p14:creationId xmlns:p14="http://schemas.microsoft.com/office/powerpoint/2010/main" val="3524860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3C17-493B-857C-3ADC-A967FAF4E7B4}"/>
              </a:ext>
            </a:extLst>
          </p:cNvPr>
          <p:cNvSpPr>
            <a:spLocks noGrp="1"/>
          </p:cNvSpPr>
          <p:nvPr>
            <p:ph type="title"/>
          </p:nvPr>
        </p:nvSpPr>
        <p:spPr>
          <a:xfrm>
            <a:off x="53789" y="45150"/>
            <a:ext cx="12075458" cy="80201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w="76200">
            <a:solidFill>
              <a:schemeClr val="bg2">
                <a:lumMod val="7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a:normAutofit/>
          </a:bodyPr>
          <a:lstStyle/>
          <a:p>
            <a:pPr algn="ctr"/>
            <a:r>
              <a:rPr lang="en-IN" dirty="0"/>
              <a:t>USER-INTERFACE</a:t>
            </a:r>
          </a:p>
        </p:txBody>
      </p:sp>
      <p:sp>
        <p:nvSpPr>
          <p:cNvPr id="3" name="Content Placeholder 2">
            <a:extLst>
              <a:ext uri="{FF2B5EF4-FFF2-40B4-BE49-F238E27FC236}">
                <a16:creationId xmlns:a16="http://schemas.microsoft.com/office/drawing/2014/main" id="{DF90E87E-79A9-9E0C-ED5F-DD4CF783FBCB}"/>
              </a:ext>
            </a:extLst>
          </p:cNvPr>
          <p:cNvSpPr>
            <a:spLocks noGrp="1"/>
          </p:cNvSpPr>
          <p:nvPr>
            <p:ph idx="1"/>
          </p:nvPr>
        </p:nvSpPr>
        <p:spPr>
          <a:xfrm>
            <a:off x="-4482" y="1049953"/>
            <a:ext cx="12192000" cy="2891118"/>
          </a:xfrm>
        </p:spPr>
        <p:txBody>
          <a:bodyPr>
            <a:normAutofit fontScale="92500" lnSpcReduction="10000"/>
          </a:bodyPr>
          <a:lstStyle/>
          <a:p>
            <a:r>
              <a:rPr lang="en-IN" dirty="0"/>
              <a:t>Finally, the information achieved is made available to the end user through UI/GUI.</a:t>
            </a:r>
          </a:p>
          <a:p>
            <a:r>
              <a:rPr lang="en-US" b="0" i="0" dirty="0">
                <a:solidFill>
                  <a:schemeClr val="tx1">
                    <a:lumMod val="95000"/>
                    <a:lumOff val="5000"/>
                  </a:schemeClr>
                </a:solidFill>
                <a:effectLst/>
                <a:latin typeface="Mulish"/>
              </a:rPr>
              <a:t>User Interface, also known as UI in the Internet of Things (IoT) and provides an interface by which the users can interact with the applications and systems.</a:t>
            </a:r>
          </a:p>
          <a:p>
            <a:r>
              <a:rPr lang="en-IN" dirty="0"/>
              <a:t>Even the most sophisticated IOT system is meaningless without an interface that users can interact with.</a:t>
            </a:r>
          </a:p>
          <a:p>
            <a:r>
              <a:rPr lang="en-US" b="0" i="0" dirty="0">
                <a:solidFill>
                  <a:schemeClr val="tx1">
                    <a:lumMod val="95000"/>
                    <a:lumOff val="5000"/>
                  </a:schemeClr>
                </a:solidFill>
                <a:effectLst/>
                <a:latin typeface="Mulish"/>
              </a:rPr>
              <a:t>Here are some of the key points in the user interface of IoT : Data Visualization, User-Friendly Design, Personalization, Remote Management, Authentication and Security.</a:t>
            </a:r>
            <a:endParaRPr lang="en-IN" dirty="0">
              <a:solidFill>
                <a:schemeClr val="tx1">
                  <a:lumMod val="95000"/>
                  <a:lumOff val="5000"/>
                </a:schemeClr>
              </a:solidFill>
            </a:endParaRPr>
          </a:p>
          <a:p>
            <a:pPr marL="0" indent="0">
              <a:buNone/>
            </a:pPr>
            <a:endParaRPr lang="en-IN" dirty="0"/>
          </a:p>
          <a:p>
            <a:endParaRPr lang="en-IN" dirty="0"/>
          </a:p>
        </p:txBody>
      </p:sp>
      <p:pic>
        <p:nvPicPr>
          <p:cNvPr id="5" name="Picture 4">
            <a:extLst>
              <a:ext uri="{FF2B5EF4-FFF2-40B4-BE49-F238E27FC236}">
                <a16:creationId xmlns:a16="http://schemas.microsoft.com/office/drawing/2014/main" id="{43F7EF94-A0BD-61B9-1DB2-2BAE9E300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178" y="3807684"/>
            <a:ext cx="5474830" cy="3005166"/>
          </a:xfrm>
          <a:prstGeom prst="rect">
            <a:avLst/>
          </a:prstGeom>
        </p:spPr>
      </p:pic>
      <p:pic>
        <p:nvPicPr>
          <p:cNvPr id="7" name="Picture 6">
            <a:extLst>
              <a:ext uri="{FF2B5EF4-FFF2-40B4-BE49-F238E27FC236}">
                <a16:creationId xmlns:a16="http://schemas.microsoft.com/office/drawing/2014/main" id="{D88BE28F-8166-DD4C-930E-09EA06A97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991" y="3801693"/>
            <a:ext cx="5474831" cy="3011157"/>
          </a:xfrm>
          <a:prstGeom prst="rect">
            <a:avLst/>
          </a:prstGeom>
        </p:spPr>
      </p:pic>
    </p:spTree>
    <p:extLst>
      <p:ext uri="{BB962C8B-B14F-4D97-AF65-F5344CB8AC3E}">
        <p14:creationId xmlns:p14="http://schemas.microsoft.com/office/powerpoint/2010/main" val="342569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79A19-A0CE-7092-BA60-C75B4A01C97D}"/>
              </a:ext>
            </a:extLst>
          </p:cNvPr>
          <p:cNvSpPr>
            <a:spLocks noGrp="1"/>
          </p:cNvSpPr>
          <p:nvPr>
            <p:ph type="title"/>
          </p:nvPr>
        </p:nvSpPr>
        <p:spPr>
          <a:xfrm>
            <a:off x="40341" y="58596"/>
            <a:ext cx="12088906" cy="1325563"/>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w="76200">
            <a:solidFill>
              <a:schemeClr val="bg2">
                <a:lumMod val="7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IN" dirty="0"/>
              <a:t>APPLICATIONS OF IOT</a:t>
            </a:r>
          </a:p>
        </p:txBody>
      </p:sp>
      <p:pic>
        <p:nvPicPr>
          <p:cNvPr id="7" name="Picture 6">
            <a:extLst>
              <a:ext uri="{FF2B5EF4-FFF2-40B4-BE49-F238E27FC236}">
                <a16:creationId xmlns:a16="http://schemas.microsoft.com/office/drawing/2014/main" id="{A6BA8653-F933-EE76-D118-0C668FF23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1275" y="2903861"/>
            <a:ext cx="6091996" cy="3783972"/>
          </a:xfrm>
          <a:prstGeom prst="rect">
            <a:avLst/>
          </a:prstGeom>
        </p:spPr>
      </p:pic>
      <p:pic>
        <p:nvPicPr>
          <p:cNvPr id="10" name="Content Placeholder 9">
            <a:extLst>
              <a:ext uri="{FF2B5EF4-FFF2-40B4-BE49-F238E27FC236}">
                <a16:creationId xmlns:a16="http://schemas.microsoft.com/office/drawing/2014/main" id="{B2E4DAA0-3A88-76B2-BBC8-7F62C51B4060}"/>
              </a:ext>
            </a:extLst>
          </p:cNvPr>
          <p:cNvPicPr>
            <a:picLocks noGrp="1" noChangeAspect="1"/>
          </p:cNvPicPr>
          <p:nvPr>
            <p:ph idx="1"/>
          </p:nvPr>
        </p:nvPicPr>
        <p:blipFill>
          <a:blip r:embed="rId3"/>
          <a:stretch>
            <a:fillRect/>
          </a:stretch>
        </p:blipFill>
        <p:spPr>
          <a:xfrm>
            <a:off x="40341" y="2903861"/>
            <a:ext cx="5859652" cy="3783971"/>
          </a:xfrm>
          <a:prstGeom prst="rect">
            <a:avLst/>
          </a:prstGeom>
        </p:spPr>
      </p:pic>
      <p:sp>
        <p:nvSpPr>
          <p:cNvPr id="11" name="TextBox 10">
            <a:extLst>
              <a:ext uri="{FF2B5EF4-FFF2-40B4-BE49-F238E27FC236}">
                <a16:creationId xmlns:a16="http://schemas.microsoft.com/office/drawing/2014/main" id="{569EEC08-7EAA-BAC9-8FCA-CF8EF6462B3B}"/>
              </a:ext>
            </a:extLst>
          </p:cNvPr>
          <p:cNvSpPr txBox="1"/>
          <p:nvPr/>
        </p:nvSpPr>
        <p:spPr>
          <a:xfrm>
            <a:off x="844232" y="1642636"/>
            <a:ext cx="4251870" cy="584775"/>
          </a:xfrm>
          <a:prstGeom prst="rect">
            <a:avLst/>
          </a:prstGeom>
          <a:ln w="28575">
            <a:solidFill>
              <a:schemeClr val="tx1"/>
            </a:solidFill>
          </a:ln>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IN" sz="3200" dirty="0"/>
              <a:t>Smart Home Technology</a:t>
            </a:r>
          </a:p>
        </p:txBody>
      </p:sp>
      <p:sp>
        <p:nvSpPr>
          <p:cNvPr id="12" name="TextBox 11">
            <a:extLst>
              <a:ext uri="{FF2B5EF4-FFF2-40B4-BE49-F238E27FC236}">
                <a16:creationId xmlns:a16="http://schemas.microsoft.com/office/drawing/2014/main" id="{DC5405DD-10C3-7E6A-9FCC-B7D78B74B0DB}"/>
              </a:ext>
            </a:extLst>
          </p:cNvPr>
          <p:cNvSpPr txBox="1"/>
          <p:nvPr/>
        </p:nvSpPr>
        <p:spPr>
          <a:xfrm>
            <a:off x="8156174" y="1642637"/>
            <a:ext cx="1942198" cy="584775"/>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w="28575">
            <a:solidFill>
              <a:schemeClr val="tx1"/>
            </a:solidFill>
          </a:ln>
        </p:spPr>
        <p:style>
          <a:lnRef idx="1">
            <a:schemeClr val="accent6"/>
          </a:lnRef>
          <a:fillRef idx="2">
            <a:schemeClr val="accent6"/>
          </a:fillRef>
          <a:effectRef idx="1">
            <a:schemeClr val="accent6"/>
          </a:effectRef>
          <a:fontRef idx="minor">
            <a:schemeClr val="dk1"/>
          </a:fontRef>
        </p:style>
        <p:txBody>
          <a:bodyPr wrap="none" rtlCol="0">
            <a:spAutoFit/>
          </a:bodyPr>
          <a:lstStyle/>
          <a:p>
            <a:r>
              <a:rPr lang="en-IN" sz="3200" dirty="0"/>
              <a:t>Wearables</a:t>
            </a:r>
          </a:p>
        </p:txBody>
      </p:sp>
    </p:spTree>
    <p:extLst>
      <p:ext uri="{BB962C8B-B14F-4D97-AF65-F5344CB8AC3E}">
        <p14:creationId xmlns:p14="http://schemas.microsoft.com/office/powerpoint/2010/main" val="2425431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0FD3A1-6E5E-2154-F013-005ACBC485FB}"/>
              </a:ext>
            </a:extLst>
          </p:cNvPr>
          <p:cNvPicPr>
            <a:picLocks noChangeAspect="1"/>
          </p:cNvPicPr>
          <p:nvPr/>
        </p:nvPicPr>
        <p:blipFill>
          <a:blip r:embed="rId2"/>
          <a:stretch>
            <a:fillRect/>
          </a:stretch>
        </p:blipFill>
        <p:spPr>
          <a:xfrm>
            <a:off x="403412" y="1492623"/>
            <a:ext cx="5572288" cy="5002306"/>
          </a:xfrm>
          <a:prstGeom prst="rect">
            <a:avLst/>
          </a:prstGeom>
        </p:spPr>
      </p:pic>
      <p:sp>
        <p:nvSpPr>
          <p:cNvPr id="6" name="TextBox 5">
            <a:extLst>
              <a:ext uri="{FF2B5EF4-FFF2-40B4-BE49-F238E27FC236}">
                <a16:creationId xmlns:a16="http://schemas.microsoft.com/office/drawing/2014/main" id="{3F8889BC-D1DA-4CD6-B71B-85BCED945266}"/>
              </a:ext>
            </a:extLst>
          </p:cNvPr>
          <p:cNvSpPr txBox="1"/>
          <p:nvPr/>
        </p:nvSpPr>
        <p:spPr>
          <a:xfrm>
            <a:off x="1111882" y="322729"/>
            <a:ext cx="3617465" cy="584775"/>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28575">
            <a:solidFill>
              <a:schemeClr val="tx1"/>
            </a:solidFill>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sz="3200" dirty="0"/>
              <a:t>Autonomous Driving</a:t>
            </a:r>
            <a:endParaRPr lang="en-IN" sz="3200" dirty="0"/>
          </a:p>
        </p:txBody>
      </p:sp>
      <p:pic>
        <p:nvPicPr>
          <p:cNvPr id="7" name="Picture 6">
            <a:extLst>
              <a:ext uri="{FF2B5EF4-FFF2-40B4-BE49-F238E27FC236}">
                <a16:creationId xmlns:a16="http://schemas.microsoft.com/office/drawing/2014/main" id="{A1D79C87-360F-39CD-F11F-93F8657C6BD8}"/>
              </a:ext>
            </a:extLst>
          </p:cNvPr>
          <p:cNvPicPr>
            <a:picLocks noChangeAspect="1"/>
          </p:cNvPicPr>
          <p:nvPr/>
        </p:nvPicPr>
        <p:blipFill>
          <a:blip r:embed="rId3"/>
          <a:stretch>
            <a:fillRect/>
          </a:stretch>
        </p:blipFill>
        <p:spPr>
          <a:xfrm>
            <a:off x="6096000" y="1532964"/>
            <a:ext cx="5572667" cy="5002307"/>
          </a:xfrm>
          <a:prstGeom prst="rect">
            <a:avLst/>
          </a:prstGeom>
        </p:spPr>
      </p:pic>
      <p:sp>
        <p:nvSpPr>
          <p:cNvPr id="8" name="TextBox 7">
            <a:extLst>
              <a:ext uri="{FF2B5EF4-FFF2-40B4-BE49-F238E27FC236}">
                <a16:creationId xmlns:a16="http://schemas.microsoft.com/office/drawing/2014/main" id="{037AC874-7B2E-D6C8-E607-9D94AB4BC332}"/>
              </a:ext>
            </a:extLst>
          </p:cNvPr>
          <p:cNvSpPr txBox="1"/>
          <p:nvPr/>
        </p:nvSpPr>
        <p:spPr>
          <a:xfrm>
            <a:off x="6769703" y="322729"/>
            <a:ext cx="4225259" cy="584775"/>
          </a:xfrm>
          <a:prstGeom prst="rect">
            <a:avLst/>
          </a:prstGeom>
          <a:ln w="28575">
            <a:solidFill>
              <a:schemeClr val="tx1"/>
            </a:solidFill>
          </a:ln>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3200" dirty="0">
                <a:solidFill>
                  <a:schemeClr val="tx1"/>
                </a:solidFill>
              </a:rPr>
              <a:t>Predictive </a:t>
            </a:r>
            <a:r>
              <a:rPr lang="en-US" sz="3200" dirty="0" err="1">
                <a:solidFill>
                  <a:schemeClr val="tx1"/>
                </a:solidFill>
              </a:rPr>
              <a:t>Maintainence</a:t>
            </a:r>
            <a:endParaRPr lang="en-IN" sz="3200" dirty="0">
              <a:solidFill>
                <a:schemeClr val="tx1"/>
              </a:solidFill>
            </a:endParaRPr>
          </a:p>
        </p:txBody>
      </p:sp>
    </p:spTree>
    <p:extLst>
      <p:ext uri="{BB962C8B-B14F-4D97-AF65-F5344CB8AC3E}">
        <p14:creationId xmlns:p14="http://schemas.microsoft.com/office/powerpoint/2010/main" val="3760975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71E5-546C-01B5-ECB7-80DB6C67460F}"/>
              </a:ext>
            </a:extLst>
          </p:cNvPr>
          <p:cNvSpPr>
            <a:spLocks noGrp="1"/>
          </p:cNvSpPr>
          <p:nvPr>
            <p:ph type="title"/>
          </p:nvPr>
        </p:nvSpPr>
        <p:spPr>
          <a:xfrm>
            <a:off x="53788" y="53788"/>
            <a:ext cx="12088906" cy="1277471"/>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w="76200">
            <a:solidFill>
              <a:schemeClr val="bg2">
                <a:lumMod val="7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IN" dirty="0"/>
              <a:t>PROS and CONS of IOT</a:t>
            </a:r>
          </a:p>
        </p:txBody>
      </p:sp>
      <p:graphicFrame>
        <p:nvGraphicFramePr>
          <p:cNvPr id="4" name="Content Placeholder 3">
            <a:extLst>
              <a:ext uri="{FF2B5EF4-FFF2-40B4-BE49-F238E27FC236}">
                <a16:creationId xmlns:a16="http://schemas.microsoft.com/office/drawing/2014/main" id="{76DB8F8F-E83B-ECDB-D79E-488962FD63B6}"/>
              </a:ext>
            </a:extLst>
          </p:cNvPr>
          <p:cNvGraphicFramePr>
            <a:graphicFrameLocks noGrp="1"/>
          </p:cNvGraphicFramePr>
          <p:nvPr>
            <p:ph idx="1"/>
            <p:extLst>
              <p:ext uri="{D42A27DB-BD31-4B8C-83A1-F6EECF244321}">
                <p14:modId xmlns:p14="http://schemas.microsoft.com/office/powerpoint/2010/main" val="605941671"/>
              </p:ext>
            </p:extLst>
          </p:nvPr>
        </p:nvGraphicFramePr>
        <p:xfrm>
          <a:off x="53787" y="1704600"/>
          <a:ext cx="12088906" cy="5099612"/>
        </p:xfrm>
        <a:graphic>
          <a:graphicData uri="http://schemas.openxmlformats.org/drawingml/2006/table">
            <a:tbl>
              <a:tblPr firstRow="1" bandRow="1">
                <a:tableStyleId>{5C22544A-7EE6-4342-B048-85BDC9FD1C3A}</a:tableStyleId>
              </a:tblPr>
              <a:tblGrid>
                <a:gridCol w="6044453">
                  <a:extLst>
                    <a:ext uri="{9D8B030D-6E8A-4147-A177-3AD203B41FA5}">
                      <a16:colId xmlns:a16="http://schemas.microsoft.com/office/drawing/2014/main" val="2442007134"/>
                    </a:ext>
                  </a:extLst>
                </a:gridCol>
                <a:gridCol w="6044453">
                  <a:extLst>
                    <a:ext uri="{9D8B030D-6E8A-4147-A177-3AD203B41FA5}">
                      <a16:colId xmlns:a16="http://schemas.microsoft.com/office/drawing/2014/main" val="4223398488"/>
                    </a:ext>
                  </a:extLst>
                </a:gridCol>
              </a:tblGrid>
              <a:tr h="1274903">
                <a:tc>
                  <a:txBody>
                    <a:bodyPr/>
                    <a:lstStyle/>
                    <a:p>
                      <a:pPr algn="ctr">
                        <a:lnSpc>
                          <a:spcPct val="150000"/>
                        </a:lnSpc>
                      </a:pPr>
                      <a:r>
                        <a:rPr lang="en-IN" sz="4800" dirty="0">
                          <a:latin typeface="Aptos" panose="020B0004020202020204" pitchFamily="34" charset="0"/>
                        </a:rPr>
                        <a:t>ADVANTAGES</a:t>
                      </a:r>
                    </a:p>
                  </a:txBody>
                  <a:tcPr>
                    <a:solidFill>
                      <a:srgbClr val="00B050"/>
                    </a:solidFill>
                  </a:tcPr>
                </a:tc>
                <a:tc>
                  <a:txBody>
                    <a:bodyPr/>
                    <a:lstStyle/>
                    <a:p>
                      <a:pPr algn="ctr">
                        <a:lnSpc>
                          <a:spcPct val="150000"/>
                        </a:lnSpc>
                      </a:pPr>
                      <a:r>
                        <a:rPr lang="en-IN" sz="4800" dirty="0">
                          <a:latin typeface="Aptos" panose="020B0004020202020204" pitchFamily="34" charset="0"/>
                        </a:rPr>
                        <a:t>DISADVANTAGES</a:t>
                      </a:r>
                    </a:p>
                  </a:txBody>
                  <a:tcPr>
                    <a:solidFill>
                      <a:srgbClr val="FF0000"/>
                    </a:solidFill>
                  </a:tcPr>
                </a:tc>
                <a:extLst>
                  <a:ext uri="{0D108BD9-81ED-4DB2-BD59-A6C34878D82A}">
                    <a16:rowId xmlns:a16="http://schemas.microsoft.com/office/drawing/2014/main" val="2021370781"/>
                  </a:ext>
                </a:extLst>
              </a:tr>
              <a:tr h="1274903">
                <a:tc>
                  <a:txBody>
                    <a:bodyPr/>
                    <a:lstStyle/>
                    <a:p>
                      <a:pPr algn="ctr"/>
                      <a:endParaRPr lang="en-IN" dirty="0"/>
                    </a:p>
                    <a:p>
                      <a:pPr algn="ctr"/>
                      <a:r>
                        <a:rPr lang="en-IN" sz="2000" dirty="0"/>
                        <a:t>Minimize human effort and saves user time.</a:t>
                      </a:r>
                    </a:p>
                  </a:txBody>
                  <a:tcPr/>
                </a:tc>
                <a:tc>
                  <a:txBody>
                    <a:bodyPr/>
                    <a:lstStyle/>
                    <a:p>
                      <a:pPr algn="ctr"/>
                      <a:endParaRPr lang="en-IN" dirty="0"/>
                    </a:p>
                    <a:p>
                      <a:pPr algn="ctr"/>
                      <a:r>
                        <a:rPr lang="en-IN" sz="1800" dirty="0"/>
                        <a:t>Security and Privacy as everything is connected to the Internet</a:t>
                      </a:r>
                      <a:r>
                        <a:rPr lang="en-IN" dirty="0"/>
                        <a:t>.</a:t>
                      </a:r>
                    </a:p>
                  </a:txBody>
                  <a:tcPr/>
                </a:tc>
                <a:extLst>
                  <a:ext uri="{0D108BD9-81ED-4DB2-BD59-A6C34878D82A}">
                    <a16:rowId xmlns:a16="http://schemas.microsoft.com/office/drawing/2014/main" val="932924558"/>
                  </a:ext>
                </a:extLst>
              </a:tr>
              <a:tr h="1274903">
                <a:tc>
                  <a:txBody>
                    <a:bodyPr/>
                    <a:lstStyle/>
                    <a:p>
                      <a:pPr algn="ctr"/>
                      <a:endParaRPr lang="en-IN" dirty="0"/>
                    </a:p>
                    <a:p>
                      <a:pPr algn="ctr"/>
                      <a:r>
                        <a:rPr lang="en-IN" dirty="0"/>
                        <a:t>Easy access to information available on the Internet.</a:t>
                      </a:r>
                    </a:p>
                  </a:txBody>
                  <a:tcPr/>
                </a:tc>
                <a:tc>
                  <a:txBody>
                    <a:bodyPr/>
                    <a:lstStyle/>
                    <a:p>
                      <a:pPr algn="ctr"/>
                      <a:endParaRPr lang="en-IN" dirty="0"/>
                    </a:p>
                    <a:p>
                      <a:pPr algn="ctr"/>
                      <a:r>
                        <a:rPr lang="en-IN" dirty="0"/>
                        <a:t>Compatibility issues with other devices.</a:t>
                      </a:r>
                    </a:p>
                  </a:txBody>
                  <a:tcPr/>
                </a:tc>
                <a:extLst>
                  <a:ext uri="{0D108BD9-81ED-4DB2-BD59-A6C34878D82A}">
                    <a16:rowId xmlns:a16="http://schemas.microsoft.com/office/drawing/2014/main" val="3894362543"/>
                  </a:ext>
                </a:extLst>
              </a:tr>
              <a:tr h="1274903">
                <a:tc>
                  <a:txBody>
                    <a:bodyPr/>
                    <a:lstStyle/>
                    <a:p>
                      <a:pPr algn="ctr"/>
                      <a:endParaRPr lang="en-IN" dirty="0"/>
                    </a:p>
                    <a:p>
                      <a:pPr algn="ctr"/>
                      <a:r>
                        <a:rPr lang="en-IN" dirty="0"/>
                        <a:t>Speed of data transfer between IoT devices.</a:t>
                      </a:r>
                    </a:p>
                  </a:txBody>
                  <a:tcPr/>
                </a:tc>
                <a:tc>
                  <a:txBody>
                    <a:bodyPr/>
                    <a:lstStyle/>
                    <a:p>
                      <a:pPr algn="ctr"/>
                      <a:endParaRPr lang="en-IN" dirty="0"/>
                    </a:p>
                    <a:p>
                      <a:pPr algn="ctr"/>
                      <a:r>
                        <a:rPr lang="en-IN" dirty="0"/>
                        <a:t>Increased unemployment rates.</a:t>
                      </a:r>
                    </a:p>
                  </a:txBody>
                  <a:tcPr/>
                </a:tc>
                <a:extLst>
                  <a:ext uri="{0D108BD9-81ED-4DB2-BD59-A6C34878D82A}">
                    <a16:rowId xmlns:a16="http://schemas.microsoft.com/office/drawing/2014/main" val="4241431398"/>
                  </a:ext>
                </a:extLst>
              </a:tr>
            </a:tbl>
          </a:graphicData>
        </a:graphic>
      </p:graphicFrame>
    </p:spTree>
    <p:extLst>
      <p:ext uri="{BB962C8B-B14F-4D97-AF65-F5344CB8AC3E}">
        <p14:creationId xmlns:p14="http://schemas.microsoft.com/office/powerpoint/2010/main" val="4166707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DB90-BE43-B650-81A5-34FB414AC64F}"/>
              </a:ext>
            </a:extLst>
          </p:cNvPr>
          <p:cNvSpPr>
            <a:spLocks noGrp="1"/>
          </p:cNvSpPr>
          <p:nvPr>
            <p:ph type="title"/>
          </p:nvPr>
        </p:nvSpPr>
        <p:spPr>
          <a:xfrm>
            <a:off x="53788" y="42396"/>
            <a:ext cx="12088906" cy="1325563"/>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w="76200">
            <a:solidFill>
              <a:schemeClr val="bg2">
                <a:lumMod val="7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IN" dirty="0"/>
              <a:t>FUTURE OF IOT</a:t>
            </a:r>
          </a:p>
        </p:txBody>
      </p:sp>
      <p:sp>
        <p:nvSpPr>
          <p:cNvPr id="6" name="Content Placeholder 5">
            <a:extLst>
              <a:ext uri="{FF2B5EF4-FFF2-40B4-BE49-F238E27FC236}">
                <a16:creationId xmlns:a16="http://schemas.microsoft.com/office/drawing/2014/main" id="{490D64DE-E836-CB47-C365-9F05E0556259}"/>
              </a:ext>
            </a:extLst>
          </p:cNvPr>
          <p:cNvSpPr>
            <a:spLocks noGrp="1"/>
          </p:cNvSpPr>
          <p:nvPr>
            <p:ph idx="1"/>
          </p:nvPr>
        </p:nvSpPr>
        <p:spPr>
          <a:xfrm>
            <a:off x="53788" y="1610472"/>
            <a:ext cx="12138212" cy="5205132"/>
          </a:xfrm>
        </p:spPr>
        <p:txBody>
          <a:bodyPr>
            <a:normAutofit fontScale="92500"/>
          </a:bodyPr>
          <a:lstStyle/>
          <a:p>
            <a:pPr>
              <a:lnSpc>
                <a:spcPct val="150000"/>
              </a:lnSpc>
            </a:pPr>
            <a:r>
              <a:rPr lang="en-US" sz="3200" b="1" i="0" dirty="0">
                <a:solidFill>
                  <a:srgbClr val="231F20"/>
                </a:solidFill>
                <a:effectLst/>
              </a:rPr>
              <a:t>Current State of IoT : </a:t>
            </a:r>
            <a:r>
              <a:rPr lang="en-US" sz="3200" b="0" i="0" dirty="0">
                <a:solidFill>
                  <a:srgbClr val="231F20"/>
                </a:solidFill>
                <a:effectLst/>
              </a:rPr>
              <a:t>IoT has become a driving force in industries like healthcare, transportation, retail &amp; manufacturing &amp; is transforming these industries like never before with the power that the future of Internet of Things holds.</a:t>
            </a:r>
          </a:p>
          <a:p>
            <a:pPr>
              <a:lnSpc>
                <a:spcPct val="150000"/>
              </a:lnSpc>
            </a:pPr>
            <a:r>
              <a:rPr lang="en-US" sz="3200" b="0" i="0" dirty="0">
                <a:solidFill>
                  <a:srgbClr val="231F20"/>
                </a:solidFill>
                <a:effectLst/>
              </a:rPr>
              <a:t>Today, more than 10 billion devices are connected to the internet, &amp; as per estimates, this number will grow to around 30 billion by 2030. With more devices connected to the internet &amp; the rising future IoT projects.</a:t>
            </a:r>
          </a:p>
          <a:p>
            <a:endParaRPr lang="en-IN" dirty="0"/>
          </a:p>
        </p:txBody>
      </p:sp>
    </p:spTree>
    <p:extLst>
      <p:ext uri="{BB962C8B-B14F-4D97-AF65-F5344CB8AC3E}">
        <p14:creationId xmlns:p14="http://schemas.microsoft.com/office/powerpoint/2010/main" val="2626448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C2760-4426-0404-D179-9E104F0D4058}"/>
              </a:ext>
            </a:extLst>
          </p:cNvPr>
          <p:cNvSpPr>
            <a:spLocks noGrp="1"/>
          </p:cNvSpPr>
          <p:nvPr>
            <p:ph type="title"/>
          </p:nvPr>
        </p:nvSpPr>
        <p:spPr>
          <a:xfrm>
            <a:off x="-1" y="0"/>
            <a:ext cx="4047564" cy="1325563"/>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100000" b="100000"/>
            </a:path>
            <a:tileRect t="-100000" r="-100000"/>
          </a:gradFill>
          <a:ln w="19050">
            <a:solidFill>
              <a:schemeClr val="tx1"/>
            </a:solidFill>
          </a:ln>
        </p:spPr>
        <p:txBody>
          <a:bodyPr>
            <a:normAutofit/>
          </a:bodyPr>
          <a:lstStyle/>
          <a:p>
            <a:pPr algn="ctr"/>
            <a:r>
              <a:rPr lang="en-US" sz="8000" dirty="0">
                <a:solidFill>
                  <a:schemeClr val="bg1">
                    <a:lumMod val="95000"/>
                  </a:schemeClr>
                </a:solidFill>
                <a:latin typeface="+mn-lt"/>
              </a:rPr>
              <a:t>IOT + AI</a:t>
            </a:r>
            <a:endParaRPr lang="en-IN" sz="8000" dirty="0">
              <a:solidFill>
                <a:schemeClr val="bg1">
                  <a:lumMod val="95000"/>
                </a:schemeClr>
              </a:solidFill>
              <a:latin typeface="+mn-lt"/>
            </a:endParaRPr>
          </a:p>
        </p:txBody>
      </p:sp>
      <p:pic>
        <p:nvPicPr>
          <p:cNvPr id="1026" name="Picture 2">
            <a:extLst>
              <a:ext uri="{FF2B5EF4-FFF2-40B4-BE49-F238E27FC236}">
                <a16:creationId xmlns:a16="http://schemas.microsoft.com/office/drawing/2014/main" id="{D83DBE2A-BABE-A24C-FA5A-3FEC0880B5F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1325563"/>
            <a:ext cx="4047565" cy="55324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A63C39-C05F-4A26-2113-DC23DA8FC50A}"/>
              </a:ext>
            </a:extLst>
          </p:cNvPr>
          <p:cNvSpPr txBox="1"/>
          <p:nvPr/>
        </p:nvSpPr>
        <p:spPr>
          <a:xfrm>
            <a:off x="4047563" y="-153712"/>
            <a:ext cx="8076084" cy="7165423"/>
          </a:xfrm>
          <a:prstGeom prst="rect">
            <a:avLst/>
          </a:prstGeom>
          <a:noFill/>
        </p:spPr>
        <p:txBody>
          <a:bodyPr wrap="square" rtlCol="0">
            <a:spAutoFit/>
          </a:bodyPr>
          <a:lstStyle/>
          <a:p>
            <a:pPr marL="457200" indent="-457200" algn="l">
              <a:lnSpc>
                <a:spcPct val="150000"/>
              </a:lnSpc>
              <a:buFont typeface="Arial" panose="020B0604020202020204" pitchFamily="34" charset="0"/>
              <a:buChar char="•"/>
            </a:pPr>
            <a:r>
              <a:rPr lang="en-US" sz="2500" b="0" i="0" dirty="0">
                <a:solidFill>
                  <a:schemeClr val="tx1">
                    <a:lumMod val="95000"/>
                    <a:lumOff val="5000"/>
                  </a:schemeClr>
                </a:solidFill>
                <a:effectLst/>
              </a:rPr>
              <a:t>AI and IoT can be combined to create intelligent machines that can simulate smart behavior and offer support in decision-making</a:t>
            </a:r>
            <a:r>
              <a:rPr lang="en-US" sz="2800" b="0" i="0" dirty="0">
                <a:solidFill>
                  <a:schemeClr val="tx1">
                    <a:lumMod val="95000"/>
                    <a:lumOff val="5000"/>
                  </a:schemeClr>
                </a:solidFill>
                <a:effectLst/>
              </a:rPr>
              <a:t>. </a:t>
            </a:r>
            <a:endParaRPr lang="en-US" sz="2500" b="0" i="0" dirty="0">
              <a:solidFill>
                <a:schemeClr val="tx1">
                  <a:lumMod val="95000"/>
                  <a:lumOff val="5000"/>
                </a:schemeClr>
              </a:solidFill>
              <a:effectLst/>
            </a:endParaRPr>
          </a:p>
          <a:p>
            <a:pPr marL="457200" indent="-457200" algn="l">
              <a:lnSpc>
                <a:spcPct val="150000"/>
              </a:lnSpc>
              <a:buFont typeface="Arial" panose="020B0604020202020204" pitchFamily="34" charset="0"/>
              <a:buChar char="•"/>
            </a:pPr>
            <a:r>
              <a:rPr lang="en-US" sz="2500" b="0" i="0" dirty="0">
                <a:solidFill>
                  <a:schemeClr val="tx1">
                    <a:lumMod val="95000"/>
                    <a:lumOff val="5000"/>
                  </a:schemeClr>
                </a:solidFill>
                <a:effectLst/>
              </a:rPr>
              <a:t>Such applications can assist businesses to integrate IoT and AI technologies into their future investment decisions. </a:t>
            </a:r>
          </a:p>
          <a:p>
            <a:pPr marL="457200" indent="-457200" algn="l">
              <a:lnSpc>
                <a:spcPct val="150000"/>
              </a:lnSpc>
              <a:buFont typeface="Arial" panose="020B0604020202020204" pitchFamily="34" charset="0"/>
              <a:buChar char="•"/>
            </a:pPr>
            <a:r>
              <a:rPr lang="en-US" sz="2500" b="0" i="0" dirty="0">
                <a:solidFill>
                  <a:schemeClr val="tx1">
                    <a:lumMod val="95000"/>
                    <a:lumOff val="5000"/>
                  </a:schemeClr>
                </a:solidFill>
                <a:effectLst/>
              </a:rPr>
              <a:t>IoT and Artificial Intelligence will reach more industries and business settings as they can help automate processes, reduce downtime, reduce operating costs, and increase efficiency.</a:t>
            </a:r>
          </a:p>
          <a:p>
            <a:pPr marL="457200" indent="-457200" algn="l">
              <a:lnSpc>
                <a:spcPct val="150000"/>
              </a:lnSpc>
              <a:buFont typeface="Arial" panose="020B0604020202020204" pitchFamily="34" charset="0"/>
              <a:buChar char="•"/>
            </a:pPr>
            <a:r>
              <a:rPr lang="en-US" sz="2500" b="0" i="0" dirty="0">
                <a:solidFill>
                  <a:schemeClr val="tx1">
                    <a:lumMod val="95000"/>
                    <a:lumOff val="5000"/>
                  </a:schemeClr>
                </a:solidFill>
                <a:effectLst/>
              </a:rPr>
              <a:t>Some examples of AI and IoT include self-driving cars, and robots in manufacturing.</a:t>
            </a:r>
            <a:endParaRPr lang="en-IN" dirty="0"/>
          </a:p>
        </p:txBody>
      </p:sp>
    </p:spTree>
    <p:extLst>
      <p:ext uri="{BB962C8B-B14F-4D97-AF65-F5344CB8AC3E}">
        <p14:creationId xmlns:p14="http://schemas.microsoft.com/office/powerpoint/2010/main" val="1563680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D35D9-78A8-4767-613E-DDB6965E7BD0}"/>
              </a:ext>
            </a:extLst>
          </p:cNvPr>
          <p:cNvSpPr>
            <a:spLocks noGrp="1"/>
          </p:cNvSpPr>
          <p:nvPr>
            <p:ph type="title"/>
          </p:nvPr>
        </p:nvSpPr>
        <p:spPr>
          <a:xfrm>
            <a:off x="53787" y="58597"/>
            <a:ext cx="12075459" cy="909591"/>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w="76200">
            <a:solidFill>
              <a:schemeClr val="bg2">
                <a:lumMod val="7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US" dirty="0">
                <a:latin typeface="+mn-lt"/>
              </a:rPr>
              <a:t>CONCLUSION</a:t>
            </a:r>
            <a:endParaRPr lang="en-IN" dirty="0">
              <a:latin typeface="+mn-lt"/>
            </a:endParaRPr>
          </a:p>
        </p:txBody>
      </p:sp>
      <p:sp>
        <p:nvSpPr>
          <p:cNvPr id="3" name="Content Placeholder 2">
            <a:extLst>
              <a:ext uri="{FF2B5EF4-FFF2-40B4-BE49-F238E27FC236}">
                <a16:creationId xmlns:a16="http://schemas.microsoft.com/office/drawing/2014/main" id="{3A216DBD-B728-4A4F-41A5-E136C3765C4E}"/>
              </a:ext>
            </a:extLst>
          </p:cNvPr>
          <p:cNvSpPr>
            <a:spLocks noGrp="1"/>
          </p:cNvSpPr>
          <p:nvPr>
            <p:ph idx="1"/>
          </p:nvPr>
        </p:nvSpPr>
        <p:spPr>
          <a:xfrm>
            <a:off x="0" y="3074613"/>
            <a:ext cx="12192000" cy="4536422"/>
          </a:xfrm>
        </p:spPr>
        <p:txBody>
          <a:bodyPr>
            <a:normAutofit/>
          </a:bodyPr>
          <a:lstStyle/>
          <a:p>
            <a:pPr marL="0" indent="0">
              <a:buNone/>
            </a:pPr>
            <a:endParaRPr lang="en-US" b="0" i="0" dirty="0">
              <a:effectLst/>
            </a:endParaRPr>
          </a:p>
          <a:p>
            <a:endParaRPr lang="en-US" dirty="0">
              <a:solidFill>
                <a:srgbClr val="000000"/>
              </a:solidFill>
            </a:endParaRPr>
          </a:p>
          <a:p>
            <a:endParaRPr lang="en-US" dirty="0">
              <a:solidFill>
                <a:srgbClr val="000000"/>
              </a:solidFill>
            </a:endParaRPr>
          </a:p>
          <a:p>
            <a:pPr marL="0" indent="0">
              <a:buNone/>
            </a:pPr>
            <a:endParaRPr lang="en-IN" dirty="0"/>
          </a:p>
        </p:txBody>
      </p:sp>
      <p:pic>
        <p:nvPicPr>
          <p:cNvPr id="5" name="Picture 4">
            <a:extLst>
              <a:ext uri="{FF2B5EF4-FFF2-40B4-BE49-F238E27FC236}">
                <a16:creationId xmlns:a16="http://schemas.microsoft.com/office/drawing/2014/main" id="{6776F1CB-B97D-A53F-A845-11686AF1C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59" y="1370689"/>
            <a:ext cx="5394617" cy="494942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28D363E-15CF-24E3-FDCC-622938E0CF96}"/>
              </a:ext>
            </a:extLst>
          </p:cNvPr>
          <p:cNvSpPr txBox="1"/>
          <p:nvPr/>
        </p:nvSpPr>
        <p:spPr>
          <a:xfrm>
            <a:off x="5658971" y="1152758"/>
            <a:ext cx="6306670" cy="7109639"/>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solidFill>
                  <a:srgbClr val="000000"/>
                </a:solidFill>
                <a:effectLst/>
              </a:rPr>
              <a:t>While we come to the end, IoT holds the lives of the human being straightforward and satisfactory. It has made the lives of the people very useful.</a:t>
            </a:r>
          </a:p>
          <a:p>
            <a:pPr marL="285750" indent="-285750">
              <a:buFont typeface="Wingdings" panose="05000000000000000000" pitchFamily="2" charset="2"/>
              <a:buChar char="q"/>
            </a:pPr>
            <a:r>
              <a:rPr lang="en-US" sz="2400" dirty="0">
                <a:solidFill>
                  <a:srgbClr val="000000"/>
                </a:solidFill>
              </a:rPr>
              <a:t>Whereas, privacy can become a huge issue in future as IoT devices are dependent on technology.</a:t>
            </a:r>
          </a:p>
          <a:p>
            <a:pPr marL="285750" indent="-285750">
              <a:buFont typeface="Wingdings" panose="05000000000000000000" pitchFamily="2" charset="2"/>
              <a:buChar char="q"/>
            </a:pPr>
            <a:r>
              <a:rPr lang="en-US" sz="2400" b="0" i="0" dirty="0">
                <a:effectLst/>
              </a:rPr>
              <a:t>Hence, The demand for IoT engineers is increasing as more and more companies adopt IoT technology to optimize their operations, reduce costs, and improve customer experiences.</a:t>
            </a:r>
          </a:p>
          <a:p>
            <a:pPr marL="285750" indent="-285750">
              <a:buFont typeface="Wingdings" panose="05000000000000000000" pitchFamily="2" charset="2"/>
              <a:buChar char="q"/>
            </a:pPr>
            <a:r>
              <a:rPr lang="en-US" sz="2400" b="0" i="0" dirty="0">
                <a:solidFill>
                  <a:srgbClr val="202124"/>
                </a:solidFill>
                <a:effectLst/>
              </a:rPr>
              <a:t>Today, </a:t>
            </a:r>
            <a:r>
              <a:rPr lang="en-US" sz="2400" b="0" i="0" dirty="0">
                <a:solidFill>
                  <a:srgbClr val="040C28"/>
                </a:solidFill>
                <a:effectLst/>
              </a:rPr>
              <a:t>there is a shortage of people with the necessary expertise and qualifications to fill these positions</a:t>
            </a:r>
            <a:r>
              <a:rPr lang="en-US" sz="2400" dirty="0">
                <a:solidFill>
                  <a:srgbClr val="4D5156"/>
                </a:solidFill>
              </a:rPr>
              <a:t>.</a:t>
            </a:r>
            <a:endParaRPr lang="en-US" sz="2400" dirty="0">
              <a:solidFill>
                <a:srgbClr val="000000"/>
              </a:solidFill>
            </a:endParaRPr>
          </a:p>
          <a:p>
            <a:pPr marL="285750" indent="-285750">
              <a:buFont typeface="Wingdings" panose="05000000000000000000" pitchFamily="2" charset="2"/>
              <a:buChar char="q"/>
            </a:pPr>
            <a:endParaRPr lang="en-US" sz="2400" b="0" i="0" dirty="0">
              <a:effectLst/>
            </a:endParaRPr>
          </a:p>
          <a:p>
            <a:pPr marL="285750" indent="-285750">
              <a:buFont typeface="Wingdings" panose="05000000000000000000" pitchFamily="2" charset="2"/>
              <a:buChar char="q"/>
            </a:pPr>
            <a:endParaRPr lang="en-US" sz="1800" dirty="0">
              <a:solidFill>
                <a:srgbClr val="000000"/>
              </a:solidFill>
            </a:endParaRPr>
          </a:p>
          <a:p>
            <a:pPr marL="285750" indent="-285750">
              <a:buFont typeface="Wingdings" panose="05000000000000000000" pitchFamily="2" charset="2"/>
              <a:buChar char="q"/>
            </a:pPr>
            <a:endParaRPr lang="en-US" sz="1800" b="0" i="0" dirty="0">
              <a:solidFill>
                <a:srgbClr val="000000"/>
              </a:solidFill>
              <a:effectLst/>
            </a:endParaRPr>
          </a:p>
          <a:p>
            <a:pPr marL="285750" indent="-285750">
              <a:buFont typeface="Wingdings" panose="05000000000000000000" pitchFamily="2" charset="2"/>
              <a:buChar char="q"/>
            </a:pPr>
            <a:endParaRPr lang="en-US" sz="1800" b="0" i="0" dirty="0">
              <a:solidFill>
                <a:srgbClr val="000000"/>
              </a:solidFill>
              <a:effectLst/>
            </a:endParaRPr>
          </a:p>
          <a:p>
            <a:endParaRPr lang="en-IN" dirty="0"/>
          </a:p>
        </p:txBody>
      </p:sp>
    </p:spTree>
    <p:extLst>
      <p:ext uri="{BB962C8B-B14F-4D97-AF65-F5344CB8AC3E}">
        <p14:creationId xmlns:p14="http://schemas.microsoft.com/office/powerpoint/2010/main" val="3597004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4F898-DC16-21BA-D437-9C4C6BE7A198}"/>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A0D3B68E-1FCD-DEDE-5845-08E88076FC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688873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EC01-9066-1392-12E4-1598061EB4E0}"/>
              </a:ext>
            </a:extLst>
          </p:cNvPr>
          <p:cNvSpPr>
            <a:spLocks noGrp="1"/>
          </p:cNvSpPr>
          <p:nvPr>
            <p:ph type="title"/>
          </p:nvPr>
        </p:nvSpPr>
        <p:spPr>
          <a:xfrm>
            <a:off x="67235" y="47066"/>
            <a:ext cx="12044082" cy="1325563"/>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w="76200">
            <a:solidFill>
              <a:schemeClr val="bg2">
                <a:lumMod val="7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Modules </a:t>
            </a:r>
            <a:endPar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74C6C7-F3C1-C7E2-F5A9-51F92944D09C}"/>
              </a:ext>
            </a:extLst>
          </p:cNvPr>
          <p:cNvSpPr>
            <a:spLocks noGrp="1"/>
          </p:cNvSpPr>
          <p:nvPr>
            <p:ph idx="1"/>
          </p:nvPr>
        </p:nvSpPr>
        <p:spPr>
          <a:xfrm>
            <a:off x="445993" y="1479177"/>
            <a:ext cx="11286565" cy="5143499"/>
          </a:xfrm>
        </p:spPr>
        <p:txBody>
          <a:bodyPr>
            <a:normAutofit/>
          </a:bodyPr>
          <a:lstStyle/>
          <a:p>
            <a:pPr>
              <a:buFont typeface="Wingdings" panose="05000000000000000000" pitchFamily="2" charset="2"/>
              <a:buChar char="q"/>
            </a:pPr>
            <a:endParaRPr lang="en-US" dirty="0"/>
          </a:p>
          <a:p>
            <a:pPr>
              <a:buFont typeface="Wingdings" panose="05000000000000000000" pitchFamily="2" charset="2"/>
              <a:buChar char="q"/>
            </a:pPr>
            <a:r>
              <a:rPr lang="en-US" sz="3900" dirty="0">
                <a:solidFill>
                  <a:srgbClr val="002060"/>
                </a:solidFill>
              </a:rPr>
              <a:t>What is IOT…?</a:t>
            </a:r>
          </a:p>
          <a:p>
            <a:pPr>
              <a:buFont typeface="Wingdings" panose="05000000000000000000" pitchFamily="2" charset="2"/>
              <a:buChar char="q"/>
            </a:pPr>
            <a:r>
              <a:rPr lang="en-US" sz="3900" dirty="0">
                <a:solidFill>
                  <a:srgbClr val="002060"/>
                </a:solidFill>
              </a:rPr>
              <a:t>Why IOT…?</a:t>
            </a:r>
          </a:p>
          <a:p>
            <a:pPr>
              <a:buFont typeface="Wingdings" panose="05000000000000000000" pitchFamily="2" charset="2"/>
              <a:buChar char="q"/>
            </a:pPr>
            <a:r>
              <a:rPr lang="en-US" sz="3900" dirty="0">
                <a:solidFill>
                  <a:srgbClr val="002060"/>
                </a:solidFill>
              </a:rPr>
              <a:t>How IOT works…?</a:t>
            </a:r>
          </a:p>
          <a:p>
            <a:pPr>
              <a:buFont typeface="Wingdings" panose="05000000000000000000" pitchFamily="2" charset="2"/>
              <a:buChar char="q"/>
            </a:pPr>
            <a:r>
              <a:rPr lang="en-US" sz="3900" dirty="0">
                <a:solidFill>
                  <a:srgbClr val="002060"/>
                </a:solidFill>
              </a:rPr>
              <a:t>Applications of IOT.</a:t>
            </a:r>
          </a:p>
          <a:p>
            <a:pPr>
              <a:buFont typeface="Wingdings" panose="05000000000000000000" pitchFamily="2" charset="2"/>
              <a:buChar char="q"/>
            </a:pPr>
            <a:r>
              <a:rPr lang="en-US" sz="3900" dirty="0">
                <a:solidFill>
                  <a:srgbClr val="002060"/>
                </a:solidFill>
              </a:rPr>
              <a:t>The merits and demerits of IOT.</a:t>
            </a:r>
          </a:p>
          <a:p>
            <a:pPr>
              <a:buFont typeface="Wingdings" panose="05000000000000000000" pitchFamily="2" charset="2"/>
              <a:buChar char="q"/>
            </a:pPr>
            <a:r>
              <a:rPr lang="en-US" sz="3900" dirty="0">
                <a:solidFill>
                  <a:srgbClr val="002060"/>
                </a:solidFill>
              </a:rPr>
              <a:t>Future of IOT.</a:t>
            </a:r>
          </a:p>
          <a:p>
            <a:pPr>
              <a:buFont typeface="Wingdings" panose="05000000000000000000" pitchFamily="2" charset="2"/>
              <a:buChar char="q"/>
            </a:pPr>
            <a:r>
              <a:rPr lang="en-US" sz="3900" dirty="0">
                <a:solidFill>
                  <a:srgbClr val="002060"/>
                </a:solidFill>
              </a:rPr>
              <a:t>Conclusion.</a:t>
            </a:r>
          </a:p>
          <a:p>
            <a:pPr>
              <a:buFont typeface="Wingdings" panose="05000000000000000000" pitchFamily="2" charset="2"/>
              <a:buChar char="q"/>
            </a:pPr>
            <a:endParaRPr lang="en-US" sz="9000" dirty="0"/>
          </a:p>
          <a:p>
            <a:pPr>
              <a:buFont typeface="Wingdings" panose="05000000000000000000" pitchFamily="2" charset="2"/>
              <a:buChar char="q"/>
            </a:pPr>
            <a:endParaRPr lang="en-IN" dirty="0"/>
          </a:p>
        </p:txBody>
      </p:sp>
      <p:pic>
        <p:nvPicPr>
          <p:cNvPr id="1028" name="Picture 4">
            <a:extLst>
              <a:ext uri="{FF2B5EF4-FFF2-40B4-BE49-F238E27FC236}">
                <a16:creationId xmlns:a16="http://schemas.microsoft.com/office/drawing/2014/main" id="{6C5E6E80-2B6C-44FA-DE3D-BC935FB6C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8082" y="1825625"/>
            <a:ext cx="3925718"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051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8A9FA-FA2D-2EBD-FBA5-2B232AC94FA8}"/>
              </a:ext>
            </a:extLst>
          </p:cNvPr>
          <p:cNvSpPr>
            <a:spLocks noGrp="1"/>
          </p:cNvSpPr>
          <p:nvPr>
            <p:ph type="title"/>
          </p:nvPr>
        </p:nvSpPr>
        <p:spPr>
          <a:xfrm>
            <a:off x="53788" y="61294"/>
            <a:ext cx="12084424" cy="1262309"/>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w="76200">
            <a:solidFill>
              <a:schemeClr val="bg2">
                <a:lumMod val="7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IN" dirty="0">
                <a:latin typeface="Times New Roman" panose="02020603050405020304" pitchFamily="18" charset="0"/>
                <a:cs typeface="Times New Roman" panose="02020603050405020304" pitchFamily="18" charset="0"/>
              </a:rPr>
              <a:t>Simple Definition for IOT</a:t>
            </a:r>
          </a:p>
        </p:txBody>
      </p:sp>
      <p:sp>
        <p:nvSpPr>
          <p:cNvPr id="3" name="Content Placeholder 2">
            <a:extLst>
              <a:ext uri="{FF2B5EF4-FFF2-40B4-BE49-F238E27FC236}">
                <a16:creationId xmlns:a16="http://schemas.microsoft.com/office/drawing/2014/main" id="{40431483-ECB4-AB66-A103-3FC2D425E5AE}"/>
              </a:ext>
            </a:extLst>
          </p:cNvPr>
          <p:cNvSpPr>
            <a:spLocks noGrp="1"/>
          </p:cNvSpPr>
          <p:nvPr>
            <p:ph idx="1"/>
          </p:nvPr>
        </p:nvSpPr>
        <p:spPr>
          <a:xfrm>
            <a:off x="0" y="4748679"/>
            <a:ext cx="12192000" cy="3386791"/>
          </a:xfrm>
        </p:spPr>
        <p:txBody>
          <a:bodyPr>
            <a:normAutofit/>
          </a:bodyPr>
          <a:lstStyle/>
          <a:p>
            <a:r>
              <a:rPr lang="en-IN" sz="2600" dirty="0"/>
              <a:t>The Internet of Things (IOT) is a network of physical objects.</a:t>
            </a:r>
          </a:p>
          <a:p>
            <a:r>
              <a:rPr lang="en-IN" sz="2600" dirty="0"/>
              <a:t>“Things” embedded with </a:t>
            </a:r>
            <a:r>
              <a:rPr lang="en-IN" sz="2600" dirty="0" err="1"/>
              <a:t>electronics,software,sensors</a:t>
            </a:r>
            <a:r>
              <a:rPr lang="en-IN" sz="2600" dirty="0"/>
              <a:t> and network connectivity, which enables these objects to collect and exchange data (basically for data transfer between various devices over the internet) without requiring human to human or human to computer interaction.</a:t>
            </a:r>
          </a:p>
        </p:txBody>
      </p:sp>
      <p:pic>
        <p:nvPicPr>
          <p:cNvPr id="8" name="Picture 7">
            <a:extLst>
              <a:ext uri="{FF2B5EF4-FFF2-40B4-BE49-F238E27FC236}">
                <a16:creationId xmlns:a16="http://schemas.microsoft.com/office/drawing/2014/main" id="{CAFB8855-829F-5D82-A206-C996BDEA2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343" y="1407060"/>
            <a:ext cx="5152571" cy="3258162"/>
          </a:xfrm>
          <a:prstGeom prst="rect">
            <a:avLst/>
          </a:prstGeom>
        </p:spPr>
      </p:pic>
    </p:spTree>
    <p:extLst>
      <p:ext uri="{BB962C8B-B14F-4D97-AF65-F5344CB8AC3E}">
        <p14:creationId xmlns:p14="http://schemas.microsoft.com/office/powerpoint/2010/main" val="3988148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DE63C-151D-DE89-1549-08D81D65E0CC}"/>
              </a:ext>
            </a:extLst>
          </p:cNvPr>
          <p:cNvSpPr>
            <a:spLocks noGrp="1"/>
          </p:cNvSpPr>
          <p:nvPr>
            <p:ph type="title"/>
          </p:nvPr>
        </p:nvSpPr>
        <p:spPr>
          <a:xfrm>
            <a:off x="53788" y="55892"/>
            <a:ext cx="5437096" cy="1325563"/>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w="76200">
            <a:solidFill>
              <a:schemeClr val="bg2">
                <a:lumMod val="7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a:lstStyle/>
          <a:p>
            <a:r>
              <a:rPr lang="en-IN" dirty="0">
                <a:latin typeface="Times New Roman" panose="02020603050405020304" pitchFamily="18" charset="0"/>
                <a:cs typeface="Times New Roman" panose="02020603050405020304" pitchFamily="18" charset="0"/>
              </a:rPr>
              <a:t>Why IOT..?</a:t>
            </a:r>
          </a:p>
        </p:txBody>
      </p:sp>
      <p:pic>
        <p:nvPicPr>
          <p:cNvPr id="13" name="Content Placeholder 12">
            <a:extLst>
              <a:ext uri="{FF2B5EF4-FFF2-40B4-BE49-F238E27FC236}">
                <a16:creationId xmlns:a16="http://schemas.microsoft.com/office/drawing/2014/main" id="{81348B2E-48B8-457E-5E3D-E1AB47DC49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4672" y="0"/>
            <a:ext cx="6647327" cy="6858000"/>
          </a:xfrm>
        </p:spPr>
      </p:pic>
      <p:sp>
        <p:nvSpPr>
          <p:cNvPr id="14" name="TextBox 13">
            <a:extLst>
              <a:ext uri="{FF2B5EF4-FFF2-40B4-BE49-F238E27FC236}">
                <a16:creationId xmlns:a16="http://schemas.microsoft.com/office/drawing/2014/main" id="{D08DA792-5782-5267-B620-2E224B3F6936}"/>
              </a:ext>
            </a:extLst>
          </p:cNvPr>
          <p:cNvSpPr txBox="1"/>
          <p:nvPr/>
        </p:nvSpPr>
        <p:spPr>
          <a:xfrm>
            <a:off x="0" y="1679393"/>
            <a:ext cx="5768788" cy="3046988"/>
          </a:xfrm>
          <a:prstGeom prst="rect">
            <a:avLst/>
          </a:prstGeom>
          <a:noFill/>
        </p:spPr>
        <p:txBody>
          <a:bodyPr wrap="square" rtlCol="0">
            <a:spAutoFit/>
          </a:bodyPr>
          <a:lstStyle/>
          <a:p>
            <a:pPr marL="285750" indent="-285750">
              <a:buFont typeface="Wingdings" panose="05000000000000000000" pitchFamily="2" charset="2"/>
              <a:buChar char="Ø"/>
            </a:pPr>
            <a:endParaRPr lang="en-IN" sz="2400" dirty="0"/>
          </a:p>
          <a:p>
            <a:pPr marL="285750" indent="-285750">
              <a:buFont typeface="Wingdings" panose="05000000000000000000" pitchFamily="2" charset="2"/>
              <a:buChar char="Ø"/>
            </a:pPr>
            <a:r>
              <a:rPr lang="en-IN" sz="2400" dirty="0"/>
              <a:t>We are lazy.</a:t>
            </a:r>
          </a:p>
          <a:p>
            <a:endParaRPr lang="en-IN" sz="2400" dirty="0"/>
          </a:p>
          <a:p>
            <a:pPr marL="285750" indent="-285750">
              <a:buFont typeface="Wingdings" panose="05000000000000000000" pitchFamily="2" charset="2"/>
              <a:buChar char="Ø"/>
            </a:pPr>
            <a:r>
              <a:rPr lang="en-IN" sz="2400" dirty="0"/>
              <a:t>We want to automate everything.</a:t>
            </a:r>
          </a:p>
          <a:p>
            <a:endParaRPr lang="en-IN" sz="2400" dirty="0"/>
          </a:p>
          <a:p>
            <a:pPr marL="285750" indent="-285750">
              <a:buFont typeface="Wingdings" panose="05000000000000000000" pitchFamily="2" charset="2"/>
              <a:buChar char="Ø"/>
            </a:pPr>
            <a:r>
              <a:rPr lang="en-IN" sz="2400" dirty="0"/>
              <a:t>We want to control everything remotely.</a:t>
            </a:r>
          </a:p>
          <a:p>
            <a:endParaRPr lang="en-IN" sz="2400" dirty="0"/>
          </a:p>
          <a:p>
            <a:pPr marL="285750" indent="-285750">
              <a:buFont typeface="Wingdings" panose="05000000000000000000" pitchFamily="2" charset="2"/>
              <a:buChar char="Ø"/>
            </a:pPr>
            <a:r>
              <a:rPr lang="en-IN" sz="2400" dirty="0"/>
              <a:t>We want to see data in real-time.</a:t>
            </a:r>
          </a:p>
        </p:txBody>
      </p:sp>
    </p:spTree>
    <p:extLst>
      <p:ext uri="{BB962C8B-B14F-4D97-AF65-F5344CB8AC3E}">
        <p14:creationId xmlns:p14="http://schemas.microsoft.com/office/powerpoint/2010/main" val="3806643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B78AC-49D3-80B4-5CFD-E0DE2885D376}"/>
              </a:ext>
            </a:extLst>
          </p:cNvPr>
          <p:cNvSpPr>
            <a:spLocks noGrp="1"/>
          </p:cNvSpPr>
          <p:nvPr>
            <p:ph type="title"/>
          </p:nvPr>
        </p:nvSpPr>
        <p:spPr>
          <a:xfrm>
            <a:off x="26894" y="53788"/>
            <a:ext cx="12129247" cy="1343819"/>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w="76200">
            <a:solidFill>
              <a:schemeClr val="bg2">
                <a:lumMod val="7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IN" dirty="0">
                <a:latin typeface="Times New Roman" panose="02020603050405020304" pitchFamily="18" charset="0"/>
                <a:cs typeface="Times New Roman" panose="02020603050405020304" pitchFamily="18" charset="0"/>
              </a:rPr>
              <a:t>How IOT works..?</a:t>
            </a:r>
          </a:p>
        </p:txBody>
      </p:sp>
      <p:pic>
        <p:nvPicPr>
          <p:cNvPr id="5" name="Content Placeholder 4">
            <a:extLst>
              <a:ext uri="{FF2B5EF4-FFF2-40B4-BE49-F238E27FC236}">
                <a16:creationId xmlns:a16="http://schemas.microsoft.com/office/drawing/2014/main" id="{A5D326A9-E163-67F3-7F47-4BC72B6F99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89" y="1988457"/>
            <a:ext cx="12111889" cy="4644572"/>
          </a:xfrm>
        </p:spPr>
      </p:pic>
    </p:spTree>
    <p:extLst>
      <p:ext uri="{BB962C8B-B14F-4D97-AF65-F5344CB8AC3E}">
        <p14:creationId xmlns:p14="http://schemas.microsoft.com/office/powerpoint/2010/main" val="1551176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E184-4108-CBB7-EE7F-02B03A38B6FB}"/>
              </a:ext>
            </a:extLst>
          </p:cNvPr>
          <p:cNvSpPr>
            <a:spLocks noGrp="1"/>
          </p:cNvSpPr>
          <p:nvPr>
            <p:ph type="title"/>
          </p:nvPr>
        </p:nvSpPr>
        <p:spPr>
          <a:xfrm>
            <a:off x="26894" y="58474"/>
            <a:ext cx="12129675" cy="1325563"/>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w="76200">
            <a:solidFill>
              <a:schemeClr val="bg2">
                <a:lumMod val="7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IN" dirty="0"/>
              <a:t>SENSORS</a:t>
            </a:r>
          </a:p>
        </p:txBody>
      </p:sp>
      <p:pic>
        <p:nvPicPr>
          <p:cNvPr id="3074" name="Picture 2">
            <a:extLst>
              <a:ext uri="{FF2B5EF4-FFF2-40B4-BE49-F238E27FC236}">
                <a16:creationId xmlns:a16="http://schemas.microsoft.com/office/drawing/2014/main" id="{E7E5C9DC-DC1E-0677-882E-822DF83BC98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1258" y="1546476"/>
            <a:ext cx="3616145" cy="35915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3D8FD0-E82F-4EB7-FE21-B6A0E2B5F275}"/>
              </a:ext>
            </a:extLst>
          </p:cNvPr>
          <p:cNvSpPr txBox="1"/>
          <p:nvPr/>
        </p:nvSpPr>
        <p:spPr>
          <a:xfrm>
            <a:off x="4078514" y="1814285"/>
            <a:ext cx="7997372" cy="4339650"/>
          </a:xfrm>
          <a:prstGeom prst="rect">
            <a:avLst/>
          </a:prstGeom>
          <a:noFill/>
        </p:spPr>
        <p:txBody>
          <a:bodyPr wrap="square" rtlCol="0">
            <a:spAutoFit/>
          </a:bodyPr>
          <a:lstStyle/>
          <a:p>
            <a:pPr marL="457200" indent="-457200">
              <a:buFont typeface="Wingdings" panose="05000000000000000000" pitchFamily="2" charset="2"/>
              <a:buChar char="q"/>
            </a:pPr>
            <a:r>
              <a:rPr lang="en-IN" sz="3200" dirty="0"/>
              <a:t>A sensor is a device that “sense” or measures some type of physical input from its environment and then converts that </a:t>
            </a:r>
            <a:r>
              <a:rPr lang="en-IN" sz="3200" dirty="0" err="1"/>
              <a:t>phy</a:t>
            </a:r>
            <a:r>
              <a:rPr lang="en-IN" sz="3200" dirty="0"/>
              <a:t> </a:t>
            </a:r>
            <a:r>
              <a:rPr lang="en-IN" sz="3200" dirty="0" err="1"/>
              <a:t>i</a:t>
            </a:r>
            <a:r>
              <a:rPr lang="en-IN" sz="3200" dirty="0"/>
              <a:t>/p into data that can be easily interpreted by intelligent machines or computers</a:t>
            </a:r>
            <a:r>
              <a:rPr lang="en-IN" sz="2400" dirty="0"/>
              <a:t>.</a:t>
            </a:r>
          </a:p>
          <a:p>
            <a:endParaRPr lang="en-IN" sz="2800" dirty="0"/>
          </a:p>
          <a:p>
            <a:pPr marL="457200" indent="-457200">
              <a:buFont typeface="Wingdings" panose="05000000000000000000" pitchFamily="2" charset="2"/>
              <a:buChar char="q"/>
            </a:pPr>
            <a:r>
              <a:rPr lang="en-IN" sz="3200" dirty="0"/>
              <a:t>Different types of sensor - :</a:t>
            </a:r>
          </a:p>
          <a:p>
            <a:endParaRPr lang="en-IN" sz="3200" dirty="0"/>
          </a:p>
          <a:p>
            <a:r>
              <a:rPr lang="en-IN" sz="2400" dirty="0"/>
              <a:t>  </a:t>
            </a:r>
          </a:p>
        </p:txBody>
      </p:sp>
      <p:sp>
        <p:nvSpPr>
          <p:cNvPr id="5" name="TextBox 4">
            <a:extLst>
              <a:ext uri="{FF2B5EF4-FFF2-40B4-BE49-F238E27FC236}">
                <a16:creationId xmlns:a16="http://schemas.microsoft.com/office/drawing/2014/main" id="{E336B122-BE1D-A2A5-DB82-66737E259E24}"/>
              </a:ext>
            </a:extLst>
          </p:cNvPr>
          <p:cNvSpPr txBox="1"/>
          <p:nvPr/>
        </p:nvSpPr>
        <p:spPr>
          <a:xfrm>
            <a:off x="261258" y="5415757"/>
            <a:ext cx="2815772" cy="1354217"/>
          </a:xfrm>
          <a:prstGeom prst="rect">
            <a:avLst/>
          </a:prstGeom>
          <a:noFill/>
        </p:spPr>
        <p:txBody>
          <a:bodyPr wrap="square" rtlCol="0">
            <a:spAutoFit/>
          </a:bodyPr>
          <a:lstStyle/>
          <a:p>
            <a:pPr marL="457200" indent="-457200">
              <a:buFont typeface="Wingdings" panose="05000000000000000000" pitchFamily="2" charset="2"/>
              <a:buChar char="q"/>
            </a:pPr>
            <a:endParaRPr lang="en-IN" sz="3200" dirty="0"/>
          </a:p>
          <a:p>
            <a:pPr marL="457200" indent="-457200">
              <a:buFont typeface="Wingdings" panose="05000000000000000000" pitchFamily="2" charset="2"/>
              <a:buChar char="q"/>
            </a:pPr>
            <a:r>
              <a:rPr lang="en-IN" sz="3200" dirty="0"/>
              <a:t>Light Sensor</a:t>
            </a:r>
          </a:p>
          <a:p>
            <a:endParaRPr lang="en-IN" dirty="0"/>
          </a:p>
        </p:txBody>
      </p:sp>
      <p:sp>
        <p:nvSpPr>
          <p:cNvPr id="6" name="TextBox 5">
            <a:extLst>
              <a:ext uri="{FF2B5EF4-FFF2-40B4-BE49-F238E27FC236}">
                <a16:creationId xmlns:a16="http://schemas.microsoft.com/office/drawing/2014/main" id="{BF6E7A04-A632-8431-B57D-1EBA6E895A7E}"/>
              </a:ext>
            </a:extLst>
          </p:cNvPr>
          <p:cNvSpPr txBox="1"/>
          <p:nvPr/>
        </p:nvSpPr>
        <p:spPr>
          <a:xfrm>
            <a:off x="3140255" y="5419952"/>
            <a:ext cx="3106057" cy="1077218"/>
          </a:xfrm>
          <a:prstGeom prst="rect">
            <a:avLst/>
          </a:prstGeom>
          <a:noFill/>
        </p:spPr>
        <p:txBody>
          <a:bodyPr wrap="square" rtlCol="0">
            <a:spAutoFit/>
          </a:bodyPr>
          <a:lstStyle/>
          <a:p>
            <a:pPr marL="285750" indent="-285750">
              <a:buFont typeface="Wingdings" panose="05000000000000000000" pitchFamily="2" charset="2"/>
              <a:buChar char="q"/>
            </a:pPr>
            <a:endParaRPr lang="en-IN" sz="3200" dirty="0"/>
          </a:p>
          <a:p>
            <a:pPr marL="285750" indent="-285750">
              <a:buFont typeface="Wingdings" panose="05000000000000000000" pitchFamily="2" charset="2"/>
              <a:buChar char="q"/>
            </a:pPr>
            <a:r>
              <a:rPr lang="en-IN" sz="3200" dirty="0"/>
              <a:t>Smoke Sensor</a:t>
            </a:r>
          </a:p>
        </p:txBody>
      </p:sp>
      <p:sp>
        <p:nvSpPr>
          <p:cNvPr id="7" name="TextBox 6">
            <a:extLst>
              <a:ext uri="{FF2B5EF4-FFF2-40B4-BE49-F238E27FC236}">
                <a16:creationId xmlns:a16="http://schemas.microsoft.com/office/drawing/2014/main" id="{38E8B685-CDA8-65A9-621E-51BECBF3FB52}"/>
              </a:ext>
            </a:extLst>
          </p:cNvPr>
          <p:cNvSpPr txBox="1"/>
          <p:nvPr/>
        </p:nvSpPr>
        <p:spPr>
          <a:xfrm>
            <a:off x="6096000" y="5453176"/>
            <a:ext cx="2946400" cy="1077218"/>
          </a:xfrm>
          <a:prstGeom prst="rect">
            <a:avLst/>
          </a:prstGeom>
          <a:noFill/>
        </p:spPr>
        <p:txBody>
          <a:bodyPr wrap="square" rtlCol="0">
            <a:spAutoFit/>
          </a:bodyPr>
          <a:lstStyle/>
          <a:p>
            <a:pPr marL="457200" indent="-457200">
              <a:buFont typeface="Wingdings" panose="05000000000000000000" pitchFamily="2" charset="2"/>
              <a:buChar char="q"/>
            </a:pPr>
            <a:endParaRPr lang="en-IN" sz="3200" dirty="0"/>
          </a:p>
          <a:p>
            <a:pPr marL="457200" indent="-457200">
              <a:buFont typeface="Wingdings" panose="05000000000000000000" pitchFamily="2" charset="2"/>
              <a:buChar char="q"/>
            </a:pPr>
            <a:r>
              <a:rPr lang="en-IN" sz="3200" dirty="0"/>
              <a:t>Sound Sensor</a:t>
            </a:r>
          </a:p>
        </p:txBody>
      </p:sp>
      <p:sp>
        <p:nvSpPr>
          <p:cNvPr id="8" name="TextBox 7">
            <a:extLst>
              <a:ext uri="{FF2B5EF4-FFF2-40B4-BE49-F238E27FC236}">
                <a16:creationId xmlns:a16="http://schemas.microsoft.com/office/drawing/2014/main" id="{EA717625-B8C3-F3DD-7442-BC5AF8AD6A58}"/>
              </a:ext>
            </a:extLst>
          </p:cNvPr>
          <p:cNvSpPr txBox="1"/>
          <p:nvPr/>
        </p:nvSpPr>
        <p:spPr>
          <a:xfrm>
            <a:off x="9202057" y="5453177"/>
            <a:ext cx="3106057" cy="1077218"/>
          </a:xfrm>
          <a:prstGeom prst="rect">
            <a:avLst/>
          </a:prstGeom>
          <a:noFill/>
        </p:spPr>
        <p:txBody>
          <a:bodyPr wrap="square" rtlCol="0">
            <a:spAutoFit/>
          </a:bodyPr>
          <a:lstStyle/>
          <a:p>
            <a:pPr marL="285750" indent="-285750">
              <a:buFont typeface="Wingdings" panose="05000000000000000000" pitchFamily="2" charset="2"/>
              <a:buChar char="q"/>
            </a:pPr>
            <a:endParaRPr lang="en-IN" sz="3200" dirty="0"/>
          </a:p>
          <a:p>
            <a:pPr marL="285750" indent="-285750">
              <a:buFont typeface="Wingdings" panose="05000000000000000000" pitchFamily="2" charset="2"/>
              <a:buChar char="q"/>
            </a:pPr>
            <a:r>
              <a:rPr lang="en-IN" sz="3200" dirty="0"/>
              <a:t>Motion Sensor</a:t>
            </a:r>
          </a:p>
        </p:txBody>
      </p:sp>
    </p:spTree>
    <p:extLst>
      <p:ext uri="{BB962C8B-B14F-4D97-AF65-F5344CB8AC3E}">
        <p14:creationId xmlns:p14="http://schemas.microsoft.com/office/powerpoint/2010/main" val="1712235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37F2-F56B-AE38-CCCA-CCBD75EE0369}"/>
              </a:ext>
            </a:extLst>
          </p:cNvPr>
          <p:cNvSpPr>
            <a:spLocks noGrp="1"/>
          </p:cNvSpPr>
          <p:nvPr>
            <p:ph type="title"/>
          </p:nvPr>
        </p:nvSpPr>
        <p:spPr>
          <a:xfrm>
            <a:off x="26894" y="58597"/>
            <a:ext cx="12129247" cy="1325563"/>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w="76200">
            <a:solidFill>
              <a:schemeClr val="bg2">
                <a:lumMod val="7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IN" dirty="0"/>
              <a:t>CONNECTIVITY</a:t>
            </a:r>
          </a:p>
        </p:txBody>
      </p:sp>
      <p:sp>
        <p:nvSpPr>
          <p:cNvPr id="3" name="Content Placeholder 2">
            <a:extLst>
              <a:ext uri="{FF2B5EF4-FFF2-40B4-BE49-F238E27FC236}">
                <a16:creationId xmlns:a16="http://schemas.microsoft.com/office/drawing/2014/main" id="{A04432F3-09B0-B2E5-B25F-AA8C980C76D6}"/>
              </a:ext>
            </a:extLst>
          </p:cNvPr>
          <p:cNvSpPr>
            <a:spLocks noGrp="1"/>
          </p:cNvSpPr>
          <p:nvPr>
            <p:ph idx="1"/>
          </p:nvPr>
        </p:nvSpPr>
        <p:spPr>
          <a:xfrm>
            <a:off x="0" y="1556683"/>
            <a:ext cx="12192000" cy="5283061"/>
          </a:xfrm>
        </p:spPr>
        <p:txBody>
          <a:bodyPr>
            <a:normAutofit/>
          </a:bodyPr>
          <a:lstStyle/>
          <a:p>
            <a:r>
              <a:rPr lang="en-US" b="0" i="0" dirty="0">
                <a:solidFill>
                  <a:srgbClr val="000E35"/>
                </a:solidFill>
                <a:effectLst/>
              </a:rPr>
              <a:t>“IoT connectivity”, typically means the different ways in which we connect IoT devices such as </a:t>
            </a:r>
            <a:r>
              <a:rPr lang="en-US" b="0" i="0" dirty="0">
                <a:solidFill>
                  <a:srgbClr val="000E35"/>
                </a:solidFill>
                <a:effectLst/>
                <a:highlight>
                  <a:srgbClr val="FFFF00"/>
                </a:highlight>
              </a:rPr>
              <a:t>actuators</a:t>
            </a:r>
            <a:r>
              <a:rPr lang="en-US" dirty="0">
                <a:solidFill>
                  <a:srgbClr val="000E35"/>
                </a:solidFill>
              </a:rPr>
              <a:t> and sensors.</a:t>
            </a:r>
          </a:p>
          <a:p>
            <a:endParaRPr lang="en-US" dirty="0">
              <a:solidFill>
                <a:srgbClr val="000E35"/>
              </a:solidFill>
            </a:endParaRPr>
          </a:p>
          <a:p>
            <a:r>
              <a:rPr lang="en-US" dirty="0">
                <a:solidFill>
                  <a:srgbClr val="000E35"/>
                </a:solidFill>
              </a:rPr>
              <a:t>Several communication protocols and technologies are used in IOT to connect to the Internet.</a:t>
            </a:r>
          </a:p>
          <a:p>
            <a:pPr marL="0" indent="0">
              <a:buNone/>
            </a:pPr>
            <a:endParaRPr lang="en-US" dirty="0">
              <a:solidFill>
                <a:srgbClr val="000E35"/>
              </a:solidFill>
            </a:endParaRPr>
          </a:p>
          <a:p>
            <a:r>
              <a:rPr lang="en-US" dirty="0">
                <a:solidFill>
                  <a:srgbClr val="000E35"/>
                </a:solidFill>
              </a:rPr>
              <a:t>Depending upon </a:t>
            </a:r>
            <a:r>
              <a:rPr lang="en-US" dirty="0" err="1">
                <a:solidFill>
                  <a:srgbClr val="000E35"/>
                </a:solidFill>
              </a:rPr>
              <a:t>range,cost,power</a:t>
            </a:r>
            <a:r>
              <a:rPr lang="en-US" dirty="0">
                <a:solidFill>
                  <a:srgbClr val="000E35"/>
                </a:solidFill>
              </a:rPr>
              <a:t> </a:t>
            </a:r>
            <a:r>
              <a:rPr lang="en-US" dirty="0" err="1">
                <a:solidFill>
                  <a:srgbClr val="000E35"/>
                </a:solidFill>
              </a:rPr>
              <a:t>usage,bandwidth,etc</a:t>
            </a:r>
            <a:r>
              <a:rPr lang="en-US" dirty="0">
                <a:solidFill>
                  <a:srgbClr val="000E35"/>
                </a:solidFill>
              </a:rPr>
              <a:t> the best connectivity is selected.</a:t>
            </a:r>
          </a:p>
          <a:p>
            <a:r>
              <a:rPr lang="en-US" b="0" i="0" dirty="0">
                <a:solidFill>
                  <a:srgbClr val="1B1B1B"/>
                </a:solidFill>
                <a:effectLst/>
              </a:rPr>
              <a:t>Understand that for the</a:t>
            </a:r>
            <a:r>
              <a:rPr lang="en-US" b="1" i="0" dirty="0">
                <a:solidFill>
                  <a:srgbClr val="1B1B1B"/>
                </a:solidFill>
                <a:effectLst/>
              </a:rPr>
              <a:t> </a:t>
            </a:r>
            <a:r>
              <a:rPr lang="en-US" i="0" dirty="0">
                <a:solidFill>
                  <a:srgbClr val="1B1B1B"/>
                </a:solidFill>
                <a:effectLst/>
              </a:rPr>
              <a:t>IOT Devices </a:t>
            </a:r>
            <a:r>
              <a:rPr lang="en-US" b="0" i="0" dirty="0">
                <a:solidFill>
                  <a:srgbClr val="1B1B1B"/>
                </a:solidFill>
                <a:effectLst/>
              </a:rPr>
              <a:t>to work correctly there should be a robust connectivity between the IOT devices and the </a:t>
            </a:r>
            <a:r>
              <a:rPr lang="en-US" b="0" i="0" dirty="0">
                <a:solidFill>
                  <a:srgbClr val="1B1B1B"/>
                </a:solidFill>
                <a:effectLst/>
                <a:highlight>
                  <a:srgbClr val="FFFF00"/>
                </a:highlight>
              </a:rPr>
              <a:t>servers</a:t>
            </a:r>
            <a:r>
              <a:rPr lang="en-US" b="0" i="0" dirty="0">
                <a:solidFill>
                  <a:srgbClr val="1B1B1B"/>
                </a:solidFill>
                <a:effectLst/>
              </a:rPr>
              <a:t> to which they are relying for the information. </a:t>
            </a:r>
            <a:endParaRPr lang="en-US" b="0" i="0" dirty="0">
              <a:solidFill>
                <a:srgbClr val="000E35"/>
              </a:solidFill>
              <a:effectLst/>
            </a:endParaRPr>
          </a:p>
          <a:p>
            <a:endParaRPr lang="en-IN" dirty="0"/>
          </a:p>
        </p:txBody>
      </p:sp>
    </p:spTree>
    <p:extLst>
      <p:ext uri="{BB962C8B-B14F-4D97-AF65-F5344CB8AC3E}">
        <p14:creationId xmlns:p14="http://schemas.microsoft.com/office/powerpoint/2010/main" val="3519768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A414A-1074-1BBA-59BC-571F887AB458}"/>
              </a:ext>
            </a:extLst>
          </p:cNvPr>
          <p:cNvSpPr>
            <a:spLocks noGrp="1"/>
          </p:cNvSpPr>
          <p:nvPr>
            <p:ph type="title"/>
          </p:nvPr>
        </p:nvSpPr>
        <p:spPr>
          <a:xfrm>
            <a:off x="26894" y="53788"/>
            <a:ext cx="12129247" cy="1312117"/>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w="76200">
            <a:solidFill>
              <a:schemeClr val="bg2">
                <a:lumMod val="7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US" dirty="0"/>
              <a:t>Top IOT Connectivity Technologies and Protocols</a:t>
            </a:r>
            <a:endParaRPr lang="en-IN" dirty="0"/>
          </a:p>
        </p:txBody>
      </p:sp>
      <p:pic>
        <p:nvPicPr>
          <p:cNvPr id="6" name="Content Placeholder 5">
            <a:extLst>
              <a:ext uri="{FF2B5EF4-FFF2-40B4-BE49-F238E27FC236}">
                <a16:creationId xmlns:a16="http://schemas.microsoft.com/office/drawing/2014/main" id="{263F6FDC-0A5F-2C3B-5B9C-E1C54223A7F6}"/>
              </a:ext>
            </a:extLst>
          </p:cNvPr>
          <p:cNvPicPr>
            <a:picLocks noGrp="1" noChangeAspect="1"/>
          </p:cNvPicPr>
          <p:nvPr>
            <p:ph idx="1"/>
          </p:nvPr>
        </p:nvPicPr>
        <p:blipFill>
          <a:blip r:embed="rId2"/>
          <a:stretch>
            <a:fillRect/>
          </a:stretch>
        </p:blipFill>
        <p:spPr>
          <a:xfrm>
            <a:off x="-8734" y="1635748"/>
            <a:ext cx="3345373" cy="2213850"/>
          </a:xfrm>
          <a:prstGeom prst="rect">
            <a:avLst/>
          </a:prstGeom>
        </p:spPr>
      </p:pic>
      <p:pic>
        <p:nvPicPr>
          <p:cNvPr id="7" name="Picture 6">
            <a:extLst>
              <a:ext uri="{FF2B5EF4-FFF2-40B4-BE49-F238E27FC236}">
                <a16:creationId xmlns:a16="http://schemas.microsoft.com/office/drawing/2014/main" id="{C44F3CA1-4ED1-97C6-6B84-1AC12E60C85F}"/>
              </a:ext>
            </a:extLst>
          </p:cNvPr>
          <p:cNvPicPr>
            <a:picLocks noChangeAspect="1"/>
          </p:cNvPicPr>
          <p:nvPr/>
        </p:nvPicPr>
        <p:blipFill>
          <a:blip r:embed="rId3"/>
          <a:stretch>
            <a:fillRect/>
          </a:stretch>
        </p:blipFill>
        <p:spPr>
          <a:xfrm>
            <a:off x="4648201" y="2684937"/>
            <a:ext cx="2136517" cy="2869010"/>
          </a:xfrm>
          <a:prstGeom prst="rect">
            <a:avLst/>
          </a:prstGeom>
        </p:spPr>
      </p:pic>
      <p:pic>
        <p:nvPicPr>
          <p:cNvPr id="8" name="Picture 7">
            <a:extLst>
              <a:ext uri="{FF2B5EF4-FFF2-40B4-BE49-F238E27FC236}">
                <a16:creationId xmlns:a16="http://schemas.microsoft.com/office/drawing/2014/main" id="{7EC9E742-81EB-06C2-31D1-6CA2F132E7F7}"/>
              </a:ext>
            </a:extLst>
          </p:cNvPr>
          <p:cNvPicPr>
            <a:picLocks noChangeAspect="1"/>
          </p:cNvPicPr>
          <p:nvPr/>
        </p:nvPicPr>
        <p:blipFill>
          <a:blip r:embed="rId4"/>
          <a:stretch>
            <a:fillRect/>
          </a:stretch>
        </p:blipFill>
        <p:spPr>
          <a:xfrm>
            <a:off x="8846629" y="1545492"/>
            <a:ext cx="2860055" cy="2769624"/>
          </a:xfrm>
          <a:prstGeom prst="rect">
            <a:avLst/>
          </a:prstGeom>
        </p:spPr>
      </p:pic>
      <p:pic>
        <p:nvPicPr>
          <p:cNvPr id="5" name="Picture 4">
            <a:extLst>
              <a:ext uri="{FF2B5EF4-FFF2-40B4-BE49-F238E27FC236}">
                <a16:creationId xmlns:a16="http://schemas.microsoft.com/office/drawing/2014/main" id="{A9F8E597-A2FE-D1BB-5D97-2D9315E3EF36}"/>
              </a:ext>
            </a:extLst>
          </p:cNvPr>
          <p:cNvPicPr>
            <a:picLocks noChangeAspect="1"/>
          </p:cNvPicPr>
          <p:nvPr/>
        </p:nvPicPr>
        <p:blipFill>
          <a:blip r:embed="rId5"/>
          <a:stretch>
            <a:fillRect/>
          </a:stretch>
        </p:blipFill>
        <p:spPr>
          <a:xfrm>
            <a:off x="7611034" y="4494703"/>
            <a:ext cx="4545107" cy="2363297"/>
          </a:xfrm>
          <a:prstGeom prst="rect">
            <a:avLst/>
          </a:prstGeom>
        </p:spPr>
      </p:pic>
      <p:pic>
        <p:nvPicPr>
          <p:cNvPr id="12" name="Picture 11">
            <a:extLst>
              <a:ext uri="{FF2B5EF4-FFF2-40B4-BE49-F238E27FC236}">
                <a16:creationId xmlns:a16="http://schemas.microsoft.com/office/drawing/2014/main" id="{79EDCF86-A7F9-6E6B-42FD-76F7273A02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59" y="4119442"/>
            <a:ext cx="2794353" cy="2684770"/>
          </a:xfrm>
          <a:prstGeom prst="rect">
            <a:avLst/>
          </a:prstGeom>
        </p:spPr>
      </p:pic>
    </p:spTree>
    <p:extLst>
      <p:ext uri="{BB962C8B-B14F-4D97-AF65-F5344CB8AC3E}">
        <p14:creationId xmlns:p14="http://schemas.microsoft.com/office/powerpoint/2010/main" val="3484943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CB108-18AF-01DD-610E-10885EDAA9BD}"/>
              </a:ext>
            </a:extLst>
          </p:cNvPr>
          <p:cNvSpPr>
            <a:spLocks noGrp="1"/>
          </p:cNvSpPr>
          <p:nvPr>
            <p:ph type="title"/>
          </p:nvPr>
        </p:nvSpPr>
        <p:spPr>
          <a:xfrm>
            <a:off x="40341" y="53788"/>
            <a:ext cx="12111318" cy="1325563"/>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w="76200">
            <a:solidFill>
              <a:schemeClr val="bg2">
                <a:lumMod val="7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US" dirty="0"/>
              <a:t>DATA-PROCESSING</a:t>
            </a:r>
            <a:endParaRPr lang="en-IN" dirty="0"/>
          </a:p>
        </p:txBody>
      </p:sp>
      <p:sp>
        <p:nvSpPr>
          <p:cNvPr id="3" name="Content Placeholder 2">
            <a:extLst>
              <a:ext uri="{FF2B5EF4-FFF2-40B4-BE49-F238E27FC236}">
                <a16:creationId xmlns:a16="http://schemas.microsoft.com/office/drawing/2014/main" id="{6E056F7C-A4A8-44E3-53F3-D161A1912315}"/>
              </a:ext>
            </a:extLst>
          </p:cNvPr>
          <p:cNvSpPr>
            <a:spLocks noGrp="1"/>
          </p:cNvSpPr>
          <p:nvPr>
            <p:ph idx="1"/>
          </p:nvPr>
        </p:nvSpPr>
        <p:spPr>
          <a:xfrm>
            <a:off x="40341" y="1613646"/>
            <a:ext cx="12111318" cy="5190565"/>
          </a:xfrm>
        </p:spPr>
        <p:txBody>
          <a:bodyPr>
            <a:normAutofit lnSpcReduction="10000"/>
          </a:bodyPr>
          <a:lstStyle/>
          <a:p>
            <a:r>
              <a:rPr lang="en-IN" sz="3200" dirty="0"/>
              <a:t>Data is the lifeblood of IOT, but it’s useless unless we can make sense of it.</a:t>
            </a:r>
          </a:p>
          <a:p>
            <a:pPr marL="0" indent="0">
              <a:buNone/>
            </a:pPr>
            <a:endParaRPr lang="en-IN" sz="3200" dirty="0"/>
          </a:p>
          <a:p>
            <a:r>
              <a:rPr lang="en-IN" sz="3200" dirty="0"/>
              <a:t>Once the </a:t>
            </a:r>
            <a:r>
              <a:rPr lang="en-IN" sz="3200" dirty="0">
                <a:highlight>
                  <a:srgbClr val="FFFF00"/>
                </a:highlight>
              </a:rPr>
              <a:t>raw data </a:t>
            </a:r>
            <a:r>
              <a:rPr lang="en-IN" sz="3200" dirty="0"/>
              <a:t>is collected from sensors </a:t>
            </a:r>
            <a:r>
              <a:rPr lang="en-IN" sz="3200" dirty="0" err="1"/>
              <a:t>futher</a:t>
            </a:r>
            <a:r>
              <a:rPr lang="en-IN" sz="3200" dirty="0"/>
              <a:t> it will send that data to cloud/server using some type of medium or connectivity like WI-FI. </a:t>
            </a:r>
          </a:p>
          <a:p>
            <a:pPr marL="0" indent="0">
              <a:buNone/>
            </a:pPr>
            <a:endParaRPr lang="en-IN" sz="3200" dirty="0"/>
          </a:p>
          <a:p>
            <a:r>
              <a:rPr lang="en-IN" sz="3200" dirty="0"/>
              <a:t>After this, the software will perform processing on the acquired data.</a:t>
            </a:r>
          </a:p>
          <a:p>
            <a:pPr marL="0" indent="0">
              <a:buNone/>
            </a:pPr>
            <a:endParaRPr lang="en-IN" sz="3200" dirty="0"/>
          </a:p>
          <a:p>
            <a:r>
              <a:rPr lang="en-IN" sz="3200" dirty="0"/>
              <a:t>It’s like turning a mountain of numbers into a clear path forward.</a:t>
            </a:r>
          </a:p>
        </p:txBody>
      </p:sp>
    </p:spTree>
    <p:extLst>
      <p:ext uri="{BB962C8B-B14F-4D97-AF65-F5344CB8AC3E}">
        <p14:creationId xmlns:p14="http://schemas.microsoft.com/office/powerpoint/2010/main" val="3577101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1248</TotalTime>
  <Words>890</Words>
  <Application>Microsoft Office PowerPoint</Application>
  <PresentationFormat>Widescreen</PresentationFormat>
  <Paragraphs>104</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Aptos</vt:lpstr>
      <vt:lpstr>Arial</vt:lpstr>
      <vt:lpstr>Bahnschrift SemiBold SemiConden</vt:lpstr>
      <vt:lpstr>Calibri</vt:lpstr>
      <vt:lpstr>Calibri Light</vt:lpstr>
      <vt:lpstr>Candara Light</vt:lpstr>
      <vt:lpstr>Mulish</vt:lpstr>
      <vt:lpstr>Times New Roman</vt:lpstr>
      <vt:lpstr>Wingdings</vt:lpstr>
      <vt:lpstr>Office Theme</vt:lpstr>
      <vt:lpstr>PowerPoint Presentation</vt:lpstr>
      <vt:lpstr>Modules </vt:lpstr>
      <vt:lpstr>Simple Definition for IOT</vt:lpstr>
      <vt:lpstr>Why IOT..?</vt:lpstr>
      <vt:lpstr>How IOT works..?</vt:lpstr>
      <vt:lpstr>SENSORS</vt:lpstr>
      <vt:lpstr>CONNECTIVITY</vt:lpstr>
      <vt:lpstr>Top IOT Connectivity Technologies and Protocols</vt:lpstr>
      <vt:lpstr>DATA-PROCESSING</vt:lpstr>
      <vt:lpstr>PowerPoint Presentation</vt:lpstr>
      <vt:lpstr>USER-INTERFACE</vt:lpstr>
      <vt:lpstr>APPLICATIONS OF IOT</vt:lpstr>
      <vt:lpstr>PowerPoint Presentation</vt:lpstr>
      <vt:lpstr>PROS and CONS of IOT</vt:lpstr>
      <vt:lpstr>FUTURE OF IOT</vt:lpstr>
      <vt:lpstr>IOT + AI</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Swaliha Patel</dc:creator>
  <cp:lastModifiedBy>Swaliha Patel</cp:lastModifiedBy>
  <cp:revision>43</cp:revision>
  <dcterms:created xsi:type="dcterms:W3CDTF">2024-03-03T09:09:30Z</dcterms:created>
  <dcterms:modified xsi:type="dcterms:W3CDTF">2024-03-04T19:01:01Z</dcterms:modified>
</cp:coreProperties>
</file>